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rels" ContentType="application/vnd.openxmlformats-package.relationships+xml"/>
  <Default Extension="wdp" ContentType="image/vnd.ms-photo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handoutMasterIdLst>
    <p:handoutMasterId r:id="rId159"/>
  </p:handoutMasterIdLst>
  <p:sldIdLst>
    <p:sldId id="256" r:id="rId2"/>
    <p:sldId id="272" r:id="rId3"/>
    <p:sldId id="273" r:id="rId4"/>
    <p:sldId id="257" r:id="rId5"/>
    <p:sldId id="262" r:id="rId6"/>
    <p:sldId id="258" r:id="rId7"/>
    <p:sldId id="259" r:id="rId8"/>
    <p:sldId id="260" r:id="rId9"/>
    <p:sldId id="261" r:id="rId10"/>
    <p:sldId id="263" r:id="rId11"/>
    <p:sldId id="363" r:id="rId12"/>
    <p:sldId id="364" r:id="rId13"/>
    <p:sldId id="286" r:id="rId14"/>
    <p:sldId id="264" r:id="rId15"/>
    <p:sldId id="265" r:id="rId16"/>
    <p:sldId id="266" r:id="rId17"/>
    <p:sldId id="269" r:id="rId18"/>
    <p:sldId id="270" r:id="rId19"/>
    <p:sldId id="274" r:id="rId20"/>
    <p:sldId id="275" r:id="rId21"/>
    <p:sldId id="271" r:id="rId22"/>
    <p:sldId id="276" r:id="rId23"/>
    <p:sldId id="277" r:id="rId24"/>
    <p:sldId id="288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7" r:id="rId33"/>
    <p:sldId id="289" r:id="rId34"/>
    <p:sldId id="290" r:id="rId35"/>
    <p:sldId id="292" r:id="rId36"/>
    <p:sldId id="293" r:id="rId37"/>
    <p:sldId id="294" r:id="rId38"/>
    <p:sldId id="306" r:id="rId39"/>
    <p:sldId id="308" r:id="rId40"/>
    <p:sldId id="295" r:id="rId41"/>
    <p:sldId id="296" r:id="rId42"/>
    <p:sldId id="305" r:id="rId43"/>
    <p:sldId id="301" r:id="rId44"/>
    <p:sldId id="297" r:id="rId45"/>
    <p:sldId id="310" r:id="rId46"/>
    <p:sldId id="302" r:id="rId47"/>
    <p:sldId id="298" r:id="rId48"/>
    <p:sldId id="311" r:id="rId49"/>
    <p:sldId id="303" r:id="rId50"/>
    <p:sldId id="299" r:id="rId51"/>
    <p:sldId id="313" r:id="rId52"/>
    <p:sldId id="304" r:id="rId53"/>
    <p:sldId id="300" r:id="rId54"/>
    <p:sldId id="314" r:id="rId55"/>
    <p:sldId id="315" r:id="rId56"/>
    <p:sldId id="347" r:id="rId57"/>
    <p:sldId id="317" r:id="rId58"/>
    <p:sldId id="321" r:id="rId59"/>
    <p:sldId id="326" r:id="rId60"/>
    <p:sldId id="339" r:id="rId61"/>
    <p:sldId id="349" r:id="rId62"/>
    <p:sldId id="356" r:id="rId63"/>
    <p:sldId id="357" r:id="rId64"/>
    <p:sldId id="386" r:id="rId65"/>
    <p:sldId id="362" r:id="rId66"/>
    <p:sldId id="316" r:id="rId67"/>
    <p:sldId id="322" r:id="rId68"/>
    <p:sldId id="327" r:id="rId69"/>
    <p:sldId id="332" r:id="rId70"/>
    <p:sldId id="348" r:id="rId71"/>
    <p:sldId id="350" r:id="rId72"/>
    <p:sldId id="351" r:id="rId73"/>
    <p:sldId id="352" r:id="rId74"/>
    <p:sldId id="338" r:id="rId75"/>
    <p:sldId id="354" r:id="rId76"/>
    <p:sldId id="355" r:id="rId77"/>
    <p:sldId id="345" r:id="rId78"/>
    <p:sldId id="353" r:id="rId79"/>
    <p:sldId id="359" r:id="rId80"/>
    <p:sldId id="335" r:id="rId81"/>
    <p:sldId id="333" r:id="rId82"/>
    <p:sldId id="336" r:id="rId83"/>
    <p:sldId id="334" r:id="rId84"/>
    <p:sldId id="337" r:id="rId85"/>
    <p:sldId id="360" r:id="rId86"/>
    <p:sldId id="387" r:id="rId87"/>
    <p:sldId id="361" r:id="rId88"/>
    <p:sldId id="318" r:id="rId89"/>
    <p:sldId id="323" r:id="rId90"/>
    <p:sldId id="328" r:id="rId91"/>
    <p:sldId id="340" r:id="rId92"/>
    <p:sldId id="373" r:id="rId93"/>
    <p:sldId id="374" r:id="rId94"/>
    <p:sldId id="341" r:id="rId95"/>
    <p:sldId id="319" r:id="rId96"/>
    <p:sldId id="324" r:id="rId97"/>
    <p:sldId id="329" r:id="rId98"/>
    <p:sldId id="346" r:id="rId99"/>
    <p:sldId id="375" r:id="rId100"/>
    <p:sldId id="380" r:id="rId101"/>
    <p:sldId id="381" r:id="rId102"/>
    <p:sldId id="376" r:id="rId103"/>
    <p:sldId id="382" r:id="rId104"/>
    <p:sldId id="377" r:id="rId105"/>
    <p:sldId id="383" r:id="rId106"/>
    <p:sldId id="378" r:id="rId107"/>
    <p:sldId id="384" r:id="rId108"/>
    <p:sldId id="388" r:id="rId109"/>
    <p:sldId id="390" r:id="rId110"/>
    <p:sldId id="391" r:id="rId111"/>
    <p:sldId id="393" r:id="rId112"/>
    <p:sldId id="392" r:id="rId113"/>
    <p:sldId id="389" r:id="rId114"/>
    <p:sldId id="379" r:id="rId115"/>
    <p:sldId id="394" r:id="rId116"/>
    <p:sldId id="385" r:id="rId117"/>
    <p:sldId id="395" r:id="rId118"/>
    <p:sldId id="396" r:id="rId119"/>
    <p:sldId id="397" r:id="rId120"/>
    <p:sldId id="398" r:id="rId121"/>
    <p:sldId id="343" r:id="rId122"/>
    <p:sldId id="320" r:id="rId123"/>
    <p:sldId id="325" r:id="rId124"/>
    <p:sldId id="330" r:id="rId125"/>
    <p:sldId id="331" r:id="rId126"/>
    <p:sldId id="344" r:id="rId127"/>
    <p:sldId id="400" r:id="rId128"/>
    <p:sldId id="399" r:id="rId129"/>
    <p:sldId id="401" r:id="rId130"/>
    <p:sldId id="402" r:id="rId131"/>
    <p:sldId id="403" r:id="rId132"/>
    <p:sldId id="404" r:id="rId133"/>
    <p:sldId id="405" r:id="rId134"/>
    <p:sldId id="406" r:id="rId135"/>
    <p:sldId id="407" r:id="rId136"/>
    <p:sldId id="408" r:id="rId137"/>
    <p:sldId id="414" r:id="rId138"/>
    <p:sldId id="409" r:id="rId139"/>
    <p:sldId id="410" r:id="rId140"/>
    <p:sldId id="411" r:id="rId141"/>
    <p:sldId id="412" r:id="rId142"/>
    <p:sldId id="413" r:id="rId143"/>
    <p:sldId id="342" r:id="rId144"/>
    <p:sldId id="368" r:id="rId145"/>
    <p:sldId id="417" r:id="rId146"/>
    <p:sldId id="370" r:id="rId147"/>
    <p:sldId id="418" r:id="rId148"/>
    <p:sldId id="420" r:id="rId149"/>
    <p:sldId id="421" r:id="rId150"/>
    <p:sldId id="422" r:id="rId151"/>
    <p:sldId id="423" r:id="rId152"/>
    <p:sldId id="424" r:id="rId153"/>
    <p:sldId id="425" r:id="rId154"/>
    <p:sldId id="365" r:id="rId155"/>
    <p:sldId id="366" r:id="rId156"/>
    <p:sldId id="415" r:id="rId157"/>
    <p:sldId id="367" r:id="rId15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ACC3995-FDAC-0D43-80A4-C53E16ED9FF8}">
          <p14:sldIdLst>
            <p14:sldId id="256"/>
            <p14:sldId id="272"/>
            <p14:sldId id="273"/>
            <p14:sldId id="257"/>
            <p14:sldId id="262"/>
            <p14:sldId id="258"/>
            <p14:sldId id="259"/>
            <p14:sldId id="260"/>
            <p14:sldId id="261"/>
            <p14:sldId id="263"/>
            <p14:sldId id="363"/>
            <p14:sldId id="364"/>
            <p14:sldId id="286"/>
            <p14:sldId id="264"/>
            <p14:sldId id="265"/>
            <p14:sldId id="266"/>
            <p14:sldId id="269"/>
            <p14:sldId id="270"/>
            <p14:sldId id="274"/>
            <p14:sldId id="275"/>
            <p14:sldId id="271"/>
            <p14:sldId id="276"/>
            <p14:sldId id="277"/>
            <p14:sldId id="288"/>
            <p14:sldId id="278"/>
            <p14:sldId id="279"/>
            <p14:sldId id="280"/>
            <p14:sldId id="281"/>
            <p14:sldId id="282"/>
            <p14:sldId id="283"/>
            <p14:sldId id="284"/>
            <p14:sldId id="287"/>
            <p14:sldId id="289"/>
            <p14:sldId id="290"/>
            <p14:sldId id="292"/>
            <p14:sldId id="293"/>
            <p14:sldId id="294"/>
            <p14:sldId id="306"/>
            <p14:sldId id="308"/>
            <p14:sldId id="295"/>
            <p14:sldId id="296"/>
            <p14:sldId id="305"/>
            <p14:sldId id="301"/>
            <p14:sldId id="297"/>
            <p14:sldId id="310"/>
            <p14:sldId id="302"/>
            <p14:sldId id="298"/>
            <p14:sldId id="311"/>
            <p14:sldId id="303"/>
            <p14:sldId id="299"/>
            <p14:sldId id="313"/>
            <p14:sldId id="304"/>
            <p14:sldId id="300"/>
            <p14:sldId id="314"/>
            <p14:sldId id="315"/>
            <p14:sldId id="347"/>
            <p14:sldId id="317"/>
            <p14:sldId id="321"/>
            <p14:sldId id="326"/>
            <p14:sldId id="339"/>
            <p14:sldId id="349"/>
            <p14:sldId id="356"/>
            <p14:sldId id="357"/>
            <p14:sldId id="386"/>
            <p14:sldId id="362"/>
            <p14:sldId id="316"/>
            <p14:sldId id="322"/>
            <p14:sldId id="327"/>
            <p14:sldId id="332"/>
            <p14:sldId id="348"/>
            <p14:sldId id="350"/>
            <p14:sldId id="351"/>
            <p14:sldId id="352"/>
            <p14:sldId id="338"/>
            <p14:sldId id="354"/>
            <p14:sldId id="355"/>
            <p14:sldId id="345"/>
            <p14:sldId id="353"/>
            <p14:sldId id="359"/>
            <p14:sldId id="335"/>
            <p14:sldId id="333"/>
            <p14:sldId id="336"/>
            <p14:sldId id="334"/>
            <p14:sldId id="337"/>
            <p14:sldId id="360"/>
            <p14:sldId id="387"/>
            <p14:sldId id="361"/>
            <p14:sldId id="318"/>
            <p14:sldId id="323"/>
            <p14:sldId id="328"/>
            <p14:sldId id="340"/>
            <p14:sldId id="373"/>
            <p14:sldId id="374"/>
            <p14:sldId id="341"/>
            <p14:sldId id="319"/>
            <p14:sldId id="324"/>
            <p14:sldId id="329"/>
            <p14:sldId id="346"/>
            <p14:sldId id="375"/>
            <p14:sldId id="380"/>
            <p14:sldId id="381"/>
            <p14:sldId id="376"/>
            <p14:sldId id="382"/>
            <p14:sldId id="377"/>
            <p14:sldId id="383"/>
            <p14:sldId id="378"/>
            <p14:sldId id="384"/>
            <p14:sldId id="388"/>
            <p14:sldId id="390"/>
            <p14:sldId id="391"/>
            <p14:sldId id="393"/>
            <p14:sldId id="392"/>
            <p14:sldId id="389"/>
            <p14:sldId id="379"/>
            <p14:sldId id="394"/>
            <p14:sldId id="385"/>
            <p14:sldId id="395"/>
            <p14:sldId id="396"/>
            <p14:sldId id="397"/>
            <p14:sldId id="398"/>
            <p14:sldId id="343"/>
            <p14:sldId id="320"/>
            <p14:sldId id="325"/>
            <p14:sldId id="330"/>
            <p14:sldId id="331"/>
            <p14:sldId id="344"/>
            <p14:sldId id="400"/>
            <p14:sldId id="399"/>
            <p14:sldId id="401"/>
            <p14:sldId id="402"/>
            <p14:sldId id="403"/>
            <p14:sldId id="404"/>
            <p14:sldId id="405"/>
            <p14:sldId id="406"/>
            <p14:sldId id="407"/>
            <p14:sldId id="408"/>
            <p14:sldId id="414"/>
            <p14:sldId id="409"/>
            <p14:sldId id="410"/>
            <p14:sldId id="411"/>
            <p14:sldId id="412"/>
            <p14:sldId id="413"/>
            <p14:sldId id="342"/>
            <p14:sldId id="368"/>
            <p14:sldId id="417"/>
            <p14:sldId id="370"/>
            <p14:sldId id="418"/>
            <p14:sldId id="420"/>
            <p14:sldId id="421"/>
            <p14:sldId id="422"/>
            <p14:sldId id="423"/>
            <p14:sldId id="424"/>
            <p14:sldId id="425"/>
            <p14:sldId id="365"/>
            <p14:sldId id="366"/>
            <p14:sldId id="415"/>
            <p14:sldId id="36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EC0D"/>
    <a:srgbClr val="6FB53C"/>
    <a:srgbClr val="2CFF1D"/>
    <a:srgbClr val="FF4437"/>
    <a:srgbClr val="FFFF10"/>
    <a:srgbClr val="ECEC0F"/>
    <a:srgbClr val="9CDE56"/>
    <a:srgbClr val="EF3E32"/>
    <a:srgbClr val="F5B283"/>
    <a:srgbClr val="7B97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045"/>
    <p:restoredTop sz="94651"/>
  </p:normalViewPr>
  <p:slideViewPr>
    <p:cSldViewPr snapToGrid="0" snapToObjects="1">
      <p:cViewPr>
        <p:scale>
          <a:sx n="120" d="100"/>
          <a:sy n="120" d="100"/>
        </p:scale>
        <p:origin x="1504" y="7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07" d="100"/>
          <a:sy n="107" d="100"/>
        </p:scale>
        <p:origin x="4408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42" Type="http://schemas.openxmlformats.org/officeDocument/2006/relationships/slide" Target="slides/slide141.xml"/><Relationship Id="rId143" Type="http://schemas.openxmlformats.org/officeDocument/2006/relationships/slide" Target="slides/slide142.xml"/><Relationship Id="rId144" Type="http://schemas.openxmlformats.org/officeDocument/2006/relationships/slide" Target="slides/slide143.xml"/><Relationship Id="rId145" Type="http://schemas.openxmlformats.org/officeDocument/2006/relationships/slide" Target="slides/slide144.xml"/><Relationship Id="rId146" Type="http://schemas.openxmlformats.org/officeDocument/2006/relationships/slide" Target="slides/slide145.xml"/><Relationship Id="rId147" Type="http://schemas.openxmlformats.org/officeDocument/2006/relationships/slide" Target="slides/slide146.xml"/><Relationship Id="rId148" Type="http://schemas.openxmlformats.org/officeDocument/2006/relationships/slide" Target="slides/slide147.xml"/><Relationship Id="rId149" Type="http://schemas.openxmlformats.org/officeDocument/2006/relationships/slide" Target="slides/slide14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150" Type="http://schemas.openxmlformats.org/officeDocument/2006/relationships/slide" Target="slides/slide149.xml"/><Relationship Id="rId151" Type="http://schemas.openxmlformats.org/officeDocument/2006/relationships/slide" Target="slides/slide150.xml"/><Relationship Id="rId152" Type="http://schemas.openxmlformats.org/officeDocument/2006/relationships/slide" Target="slides/slide15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53" Type="http://schemas.openxmlformats.org/officeDocument/2006/relationships/slide" Target="slides/slide152.xml"/><Relationship Id="rId154" Type="http://schemas.openxmlformats.org/officeDocument/2006/relationships/slide" Target="slides/slide153.xml"/><Relationship Id="rId155" Type="http://schemas.openxmlformats.org/officeDocument/2006/relationships/slide" Target="slides/slide154.xml"/><Relationship Id="rId156" Type="http://schemas.openxmlformats.org/officeDocument/2006/relationships/slide" Target="slides/slide155.xml"/><Relationship Id="rId157" Type="http://schemas.openxmlformats.org/officeDocument/2006/relationships/slide" Target="slides/slide156.xml"/><Relationship Id="rId158" Type="http://schemas.openxmlformats.org/officeDocument/2006/relationships/slide" Target="slides/slide157.xml"/><Relationship Id="rId159" Type="http://schemas.openxmlformats.org/officeDocument/2006/relationships/handoutMaster" Target="handoutMasters/handoutMaster1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160" Type="http://schemas.openxmlformats.org/officeDocument/2006/relationships/presProps" Target="presProps.xml"/><Relationship Id="rId161" Type="http://schemas.openxmlformats.org/officeDocument/2006/relationships/viewProps" Target="viewProps.xml"/><Relationship Id="rId162" Type="http://schemas.openxmlformats.org/officeDocument/2006/relationships/theme" Target="theme/theme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63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1198DB-6A19-3240-9D25-4F64E080BAEE}" type="datetimeFigureOut">
              <a:rPr lang="en-US" smtClean="0"/>
              <a:t>11/15/16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037511-8284-2045-937A-97FD90FB02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5587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tif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0" cap="small" baseline="0"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 cap="small" baseline="0">
                <a:latin typeface="Century Gothic" charset="0"/>
                <a:ea typeface="Century Gothic" charset="0"/>
                <a:cs typeface="Century Gothic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C71F359-A864-A948-B045-3E79741BD29D}" type="datetimeFigureOut">
              <a:rPr lang="en-US" smtClean="0"/>
              <a:t>11/15/16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91FAED1-55EC-BE48-AE6D-93AE8A83AB66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9550" y="6259010"/>
            <a:ext cx="2036429" cy="480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7150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C71F359-A864-A948-B045-3E79741BD29D}" type="datetimeFigureOut">
              <a:rPr lang="en-US" smtClean="0"/>
              <a:t>11/15/16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91FAED1-55EC-BE48-AE6D-93AE8A83A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731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C71F359-A864-A948-B045-3E79741BD29D}" type="datetimeFigureOut">
              <a:rPr lang="en-US" smtClean="0"/>
              <a:t>11/15/16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91FAED1-55EC-BE48-AE6D-93AE8A83A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8803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cap="small" baseline="0"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cap="small" baseline="0">
                <a:latin typeface="Century Gothic" charset="0"/>
                <a:ea typeface="Century Gothic" charset="0"/>
                <a:cs typeface="Century Gothic" charset="0"/>
              </a:defRPr>
            </a:lvl1pPr>
            <a:lvl2pPr>
              <a:defRPr cap="small" baseline="0">
                <a:latin typeface="Century Gothic" charset="0"/>
                <a:ea typeface="Century Gothic" charset="0"/>
                <a:cs typeface="Century Gothic" charset="0"/>
              </a:defRPr>
            </a:lvl2pPr>
            <a:lvl3pPr>
              <a:defRPr cap="small" baseline="0">
                <a:latin typeface="Century Gothic" charset="0"/>
                <a:ea typeface="Century Gothic" charset="0"/>
                <a:cs typeface="Century Gothic" charset="0"/>
              </a:defRPr>
            </a:lvl3pPr>
            <a:lvl4pPr>
              <a:defRPr cap="small" baseline="0">
                <a:latin typeface="Century Gothic" charset="0"/>
                <a:ea typeface="Century Gothic" charset="0"/>
                <a:cs typeface="Century Gothic" charset="0"/>
              </a:defRPr>
            </a:lvl4pPr>
            <a:lvl5pPr>
              <a:defRPr cap="small" baseline="0">
                <a:latin typeface="Century Gothic" charset="0"/>
                <a:ea typeface="Century Gothic" charset="0"/>
                <a:cs typeface="Century Gothic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C71F359-A864-A948-B045-3E79741BD29D}" type="datetimeFigureOut">
              <a:rPr lang="en-US" smtClean="0"/>
              <a:t>11/15/16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91FAED1-55EC-BE48-AE6D-93AE8A83A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0943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 cap="small" baseline="0"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 cap="small" baseline="0">
                <a:solidFill>
                  <a:schemeClr val="tx1">
                    <a:tint val="75000"/>
                  </a:schemeClr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C71F359-A864-A948-B045-3E79741BD29D}" type="datetimeFigureOut">
              <a:rPr lang="en-US" smtClean="0"/>
              <a:t>11/15/16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91FAED1-55EC-BE48-AE6D-93AE8A83A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8417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C71F359-A864-A948-B045-3E79741BD29D}" type="datetimeFigureOut">
              <a:rPr lang="en-US" smtClean="0"/>
              <a:t>11/15/16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91FAED1-55EC-BE48-AE6D-93AE8A83A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186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C71F359-A864-A948-B045-3E79741BD29D}" type="datetimeFigureOut">
              <a:rPr lang="en-US" smtClean="0"/>
              <a:t>11/15/16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91FAED1-55EC-BE48-AE6D-93AE8A83A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839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cap="small" baseline="0"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C71F359-A864-A948-B045-3E79741BD29D}" type="datetimeFigureOut">
              <a:rPr lang="en-US" smtClean="0"/>
              <a:t>11/15/16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91FAED1-55EC-BE48-AE6D-93AE8A83A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2179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C71F359-A864-A948-B045-3E79741BD29D}" type="datetimeFigureOut">
              <a:rPr lang="en-US" smtClean="0"/>
              <a:t>11/15/16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91FAED1-55EC-BE48-AE6D-93AE8A83A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0353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C71F359-A864-A948-B045-3E79741BD29D}" type="datetimeFigureOut">
              <a:rPr lang="en-US" smtClean="0"/>
              <a:t>11/15/16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91FAED1-55EC-BE48-AE6D-93AE8A83A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2957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C71F359-A864-A948-B045-3E79741BD29D}" type="datetimeFigureOut">
              <a:rPr lang="en-US" smtClean="0"/>
              <a:t>11/15/16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91FAED1-55EC-BE48-AE6D-93AE8A83A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6774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tiff"/><Relationship Id="rId14" Type="http://schemas.openxmlformats.org/officeDocument/2006/relationships/image" Target="../media/image2.png"/><Relationship Id="rId15" Type="http://schemas.microsoft.com/office/2007/relationships/hdphoto" Target="../media/hdphoto1.wdp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9550" y="6259010"/>
            <a:ext cx="2036429" cy="48047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14">
            <a:duotone>
              <a:prstClr val="black"/>
              <a:srgbClr val="C0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5650" y="6005658"/>
            <a:ext cx="1006384" cy="733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18995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small" baseline="0">
          <a:solidFill>
            <a:schemeClr val="tx1"/>
          </a:solidFill>
          <a:latin typeface="Century Gothic" charset="0"/>
          <a:ea typeface="Century Gothic" charset="0"/>
          <a:cs typeface="Century Gothic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 cap="small" baseline="0">
          <a:solidFill>
            <a:schemeClr val="tx1"/>
          </a:solidFill>
          <a:latin typeface="Century Gothic" charset="0"/>
          <a:ea typeface="Century Gothic" charset="0"/>
          <a:cs typeface="Century Gothic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 cap="small" baseline="0">
          <a:solidFill>
            <a:schemeClr val="tx1"/>
          </a:solidFill>
          <a:latin typeface="Century Gothic" charset="0"/>
          <a:ea typeface="Century Gothic" charset="0"/>
          <a:cs typeface="Century Gothic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cap="small" baseline="0">
          <a:solidFill>
            <a:schemeClr val="tx1"/>
          </a:solidFill>
          <a:latin typeface="Century Gothic" charset="0"/>
          <a:ea typeface="Century Gothic" charset="0"/>
          <a:cs typeface="Century Gothic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cap="small" baseline="0">
          <a:solidFill>
            <a:schemeClr val="tx1"/>
          </a:solidFill>
          <a:latin typeface="Century Gothic" charset="0"/>
          <a:ea typeface="Century Gothic" charset="0"/>
          <a:cs typeface="Century Gothic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cap="small" baseline="0">
          <a:solidFill>
            <a:schemeClr val="tx1"/>
          </a:solidFill>
          <a:latin typeface="Century Gothic" charset="0"/>
          <a:ea typeface="Century Gothic" charset="0"/>
          <a:cs typeface="Century Gothic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0.tiff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1.tiff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2.tiff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3.tiff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4.tiff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5.tiff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.tiff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7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://map.norsecorp.com/" TargetMode="Externa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8.png"/><Relationship Id="rId3" Type="http://schemas.openxmlformats.org/officeDocument/2006/relationships/image" Target="../media/image89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4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0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4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3.png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localhost/~andrevallieres/McGill/XSS/demo.php?param=" TargetMode="External"/><Relationship Id="rId3" Type="http://schemas.openxmlformats.org/officeDocument/2006/relationships/hyperlink" Target="http://localhost/~andrevallieres/McGill/XSS/demo2.php" TargetMode="Externa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6.tiff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tiff"/><Relationship Id="rId4" Type="http://schemas.openxmlformats.org/officeDocument/2006/relationships/image" Target="../media/image99.tiff"/><Relationship Id="rId5" Type="http://schemas.openxmlformats.org/officeDocument/2006/relationships/image" Target="../media/image100.tiff"/><Relationship Id="rId6" Type="http://schemas.openxmlformats.org/officeDocument/2006/relationships/image" Target="../media/image101.tiff"/><Relationship Id="rId7" Type="http://schemas.openxmlformats.org/officeDocument/2006/relationships/image" Target="../media/image102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7.tiff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3.png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4.gif"/><Relationship Id="rId3" Type="http://schemas.openxmlformats.org/officeDocument/2006/relationships/image" Target="../media/image105.jpeg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6.png"/><Relationship Id="rId3" Type="http://schemas.openxmlformats.org/officeDocument/2006/relationships/image" Target="../media/image107.jpeg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8.tiff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9.tiff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0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1.tiff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2.tiff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3.png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4.png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5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4" Type="http://schemas.openxmlformats.org/officeDocument/2006/relationships/image" Target="../media/image116.tiff"/><Relationship Id="rId5" Type="http://schemas.openxmlformats.org/officeDocument/2006/relationships/image" Target="../media/image117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5.png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8.jpeg"/><Relationship Id="rId3" Type="http://schemas.openxmlformats.org/officeDocument/2006/relationships/image" Target="../media/image119.tiff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0.tiff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1.png"/><Relationship Id="rId3" Type="http://schemas.openxmlformats.org/officeDocument/2006/relationships/image" Target="../media/image122.png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4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1.png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jpeg"/><Relationship Id="rId4" Type="http://schemas.openxmlformats.org/officeDocument/2006/relationships/image" Target="../media/image126.jpeg"/><Relationship Id="rId5" Type="http://schemas.openxmlformats.org/officeDocument/2006/relationships/image" Target="../media/image127.jpeg"/><Relationship Id="rId6" Type="http://schemas.openxmlformats.org/officeDocument/2006/relationships/image" Target="../media/image128.jpeg"/><Relationship Id="rId7" Type="http://schemas.openxmlformats.org/officeDocument/2006/relationships/image" Target="../media/image129.png"/><Relationship Id="rId8" Type="http://schemas.openxmlformats.org/officeDocument/2006/relationships/image" Target="../media/image130.jpeg"/><Relationship Id="rId9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4.jpeg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tiff"/><Relationship Id="rId3" Type="http://schemas.openxmlformats.org/officeDocument/2006/relationships/image" Target="../media/image4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tiff"/><Relationship Id="rId3" Type="http://schemas.openxmlformats.org/officeDocument/2006/relationships/image" Target="../media/image4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microsoft.com/office/2007/relationships/hdphoto" Target="../media/hdphoto5.wdp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tif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tif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microsoft.com/office/2007/relationships/hdphoto" Target="../media/hdphoto2.wdp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tif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tif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microsoft.com/office/2007/relationships/hdphoto" Target="../media/hdphoto6.wdp"/><Relationship Id="rId5" Type="http://schemas.openxmlformats.org/officeDocument/2006/relationships/image" Target="../media/image19.png"/><Relationship Id="rId6" Type="http://schemas.microsoft.com/office/2007/relationships/hdphoto" Target="../media/hdphoto7.wdp"/><Relationship Id="rId7" Type="http://schemas.openxmlformats.org/officeDocument/2006/relationships/image" Target="../media/image20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tif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tif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microsoft.com/office/2007/relationships/hdphoto" Target="../media/hdphoto6.wdp"/><Relationship Id="rId5" Type="http://schemas.openxmlformats.org/officeDocument/2006/relationships/image" Target="../media/image19.png"/><Relationship Id="rId6" Type="http://schemas.microsoft.com/office/2007/relationships/hdphoto" Target="../media/hdphoto7.wdp"/><Relationship Id="rId7" Type="http://schemas.openxmlformats.org/officeDocument/2006/relationships/image" Target="../media/image20.tiff"/><Relationship Id="rId8" Type="http://schemas.openxmlformats.org/officeDocument/2006/relationships/image" Target="../media/image23.png"/><Relationship Id="rId9" Type="http://schemas.microsoft.com/office/2007/relationships/hdphoto" Target="../media/hdphoto8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tif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4" Type="http://schemas.openxmlformats.org/officeDocument/2006/relationships/image" Target="../media/image25.tiff"/><Relationship Id="rId5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tiff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jpe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4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e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jpeg"/><Relationship Id="rId3" Type="http://schemas.openxmlformats.org/officeDocument/2006/relationships/image" Target="../media/image30.tiff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4" Type="http://schemas.openxmlformats.org/officeDocument/2006/relationships/image" Target="../media/image33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tiff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3" Type="http://schemas.openxmlformats.org/officeDocument/2006/relationships/image" Target="../media/image35.tiff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jpeg"/><Relationship Id="rId3" Type="http://schemas.openxmlformats.org/officeDocument/2006/relationships/image" Target="../media/image38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Relationship Id="rId3" Type="http://schemas.openxmlformats.org/officeDocument/2006/relationships/image" Target="../media/image10.tiff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tiff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tiff"/><Relationship Id="rId3" Type="http://schemas.openxmlformats.org/officeDocument/2006/relationships/image" Target="../media/image41.tiff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tiff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tiff"/><Relationship Id="rId4" Type="http://schemas.openxmlformats.org/officeDocument/2006/relationships/image" Target="../media/image45.tiff"/><Relationship Id="rId5" Type="http://schemas.openxmlformats.org/officeDocument/2006/relationships/image" Target="../media/image46.tiff"/><Relationship Id="rId6" Type="http://schemas.openxmlformats.org/officeDocument/2006/relationships/image" Target="../media/image47.png"/><Relationship Id="rId7" Type="http://schemas.openxmlformats.org/officeDocument/2006/relationships/image" Target="../media/image48.tiff"/><Relationship Id="rId8" Type="http://schemas.openxmlformats.org/officeDocument/2006/relationships/image" Target="../media/image49.png"/><Relationship Id="rId9" Type="http://schemas.openxmlformats.org/officeDocument/2006/relationships/image" Target="../media/image50.png"/><Relationship Id="rId10" Type="http://schemas.openxmlformats.org/officeDocument/2006/relationships/image" Target="../media/image51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tiff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tiff"/><Relationship Id="rId3" Type="http://schemas.openxmlformats.org/officeDocument/2006/relationships/image" Target="../media/image53.tiff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tiff"/><Relationship Id="rId4" Type="http://schemas.openxmlformats.org/officeDocument/2006/relationships/image" Target="../media/image56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tiff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tiff"/></Relationships>
</file>

<file path=ppt/slides/_rels/slide78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4" Type="http://schemas.openxmlformats.org/officeDocument/2006/relationships/image" Target="../media/image59.png"/><Relationship Id="rId5" Type="http://schemas.microsoft.com/office/2007/relationships/hdphoto" Target="../media/hdphoto10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4" Type="http://schemas.openxmlformats.org/officeDocument/2006/relationships/image" Target="../media/image61.tiff"/><Relationship Id="rId5" Type="http://schemas.openxmlformats.org/officeDocument/2006/relationships/image" Target="../media/image62.tiff"/><Relationship Id="rId6" Type="http://schemas.openxmlformats.org/officeDocument/2006/relationships/image" Target="../media/image63.png"/><Relationship Id="rId7" Type="http://schemas.microsoft.com/office/2007/relationships/hdphoto" Target="../media/hdphoto12.wdp"/><Relationship Id="rId8" Type="http://schemas.openxmlformats.org/officeDocument/2006/relationships/image" Target="../media/image64.png"/><Relationship Id="rId9" Type="http://schemas.openxmlformats.org/officeDocument/2006/relationships/image" Target="../media/image65.png"/><Relationship Id="rId10" Type="http://schemas.openxmlformats.org/officeDocument/2006/relationships/image" Target="../media/image66.tiff"/><Relationship Id="rId11" Type="http://schemas.openxmlformats.org/officeDocument/2006/relationships/image" Target="../media/image67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jpe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4" Type="http://schemas.openxmlformats.org/officeDocument/2006/relationships/image" Target="../media/image61.tiff"/><Relationship Id="rId5" Type="http://schemas.openxmlformats.org/officeDocument/2006/relationships/image" Target="../media/image64.png"/><Relationship Id="rId6" Type="http://schemas.openxmlformats.org/officeDocument/2006/relationships/image" Target="../media/image65.png"/><Relationship Id="rId7" Type="http://schemas.openxmlformats.org/officeDocument/2006/relationships/image" Target="../media/image66.tiff"/><Relationship Id="rId8" Type="http://schemas.openxmlformats.org/officeDocument/2006/relationships/image" Target="../media/image67.tiff"/><Relationship Id="rId9" Type="http://schemas.openxmlformats.org/officeDocument/2006/relationships/image" Target="../media/image63.png"/><Relationship Id="rId10" Type="http://schemas.microsoft.com/office/2007/relationships/hdphoto" Target="../media/hdphoto12.wdp"/><Relationship Id="rId11" Type="http://schemas.openxmlformats.org/officeDocument/2006/relationships/image" Target="../media/image62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jpe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png"/><Relationship Id="rId3" Type="http://schemas.openxmlformats.org/officeDocument/2006/relationships/image" Target="../media/image62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0.png"/><Relationship Id="rId4" Type="http://schemas.openxmlformats.org/officeDocument/2006/relationships/image" Target="../media/image65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microsoft.com/office/2007/relationships/hdphoto" Target="../media/hdphoto4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e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jpe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tiff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pn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png"/><Relationship Id="rId3" Type="http://schemas.openxmlformats.org/officeDocument/2006/relationships/image" Target="../media/image73.png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4" Type="http://schemas.openxmlformats.org/officeDocument/2006/relationships/image" Target="../media/image76.tiff"/><Relationship Id="rId5" Type="http://schemas.openxmlformats.org/officeDocument/2006/relationships/image" Target="../media/image77.jpeg"/><Relationship Id="rId6" Type="http://schemas.openxmlformats.org/officeDocument/2006/relationships/image" Target="../media/image78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gif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9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38249" y="1122363"/>
            <a:ext cx="10220325" cy="2387600"/>
          </a:xfrm>
        </p:spPr>
        <p:txBody>
          <a:bodyPr/>
          <a:lstStyle/>
          <a:p>
            <a:r>
              <a:rPr lang="en-US" cap="small" dirty="0" smtClean="0">
                <a:latin typeface="Century Gothic" charset="0"/>
                <a:ea typeface="Century Gothic" charset="0"/>
                <a:cs typeface="Century Gothic" charset="0"/>
              </a:rPr>
              <a:t>Hacking : An Introduction</a:t>
            </a:r>
            <a:endParaRPr lang="en-US" cap="small" dirty="0"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830638"/>
            <a:ext cx="9144000" cy="1046162"/>
          </a:xfrm>
        </p:spPr>
        <p:txBody>
          <a:bodyPr>
            <a:normAutofit/>
          </a:bodyPr>
          <a:lstStyle/>
          <a:p>
            <a:r>
              <a:rPr lang="en-US" sz="2000" dirty="0" smtClean="0"/>
              <a:t>Presented by Andre </a:t>
            </a:r>
            <a:r>
              <a:rPr lang="en-US" sz="2000" dirty="0" err="1" smtClean="0"/>
              <a:t>Vallieres</a:t>
            </a:r>
            <a:r>
              <a:rPr lang="en-US" sz="2000" dirty="0" smtClean="0"/>
              <a:t> @pwndr3</a:t>
            </a:r>
            <a:endParaRPr lang="en-US" sz="2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9550" y="6259010"/>
            <a:ext cx="2036429" cy="480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999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Definitions</a:t>
            </a:r>
          </a:p>
          <a:p>
            <a:endParaRPr lang="en-US" dirty="0"/>
          </a:p>
          <a:p>
            <a:r>
              <a:rPr lang="en-US" dirty="0" smtClean="0"/>
              <a:t>Basic concepts</a:t>
            </a:r>
          </a:p>
          <a:p>
            <a:endParaRPr lang="en-US" dirty="0"/>
          </a:p>
          <a:p>
            <a:r>
              <a:rPr lang="en-US" dirty="0" smtClean="0"/>
              <a:t>Hacking and its fields</a:t>
            </a:r>
          </a:p>
          <a:p>
            <a:endParaRPr lang="en-US" dirty="0"/>
          </a:p>
          <a:p>
            <a:r>
              <a:rPr lang="en-US" dirty="0" smtClean="0"/>
              <a:t>Let’s hack! </a:t>
            </a:r>
            <a:r>
              <a:rPr lang="en-US" dirty="0" smtClean="0">
                <a:sym typeface="Wingdings"/>
              </a:rPr>
              <a:t>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Solutions</a:t>
            </a:r>
          </a:p>
          <a:p>
            <a:endParaRPr lang="en-US" dirty="0"/>
          </a:p>
          <a:p>
            <a:r>
              <a:rPr lang="en-US" dirty="0" smtClean="0"/>
              <a:t>End </a:t>
            </a:r>
            <a:r>
              <a:rPr lang="en-US" dirty="0" smtClean="0">
                <a:sym typeface="Wingdings"/>
              </a:rPr>
              <a:t>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3589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DDOS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1" y="1825625"/>
            <a:ext cx="5601928" cy="4351338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Most</a:t>
            </a:r>
            <a:r>
              <a:rPr lang="en-US" dirty="0" smtClean="0"/>
              <a:t> used technique for “attacking” a server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 smtClean="0"/>
              <a:t>Often used for political reasons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Hackers might also make money from </a:t>
            </a:r>
            <a:r>
              <a:rPr lang="en-US" dirty="0" err="1" smtClean="0"/>
              <a:t>ddos</a:t>
            </a:r>
            <a:r>
              <a:rPr lang="en-US" dirty="0" smtClean="0"/>
              <a:t> rumors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86416" y="2337568"/>
            <a:ext cx="4913191" cy="3327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997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DDOS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b="1" dirty="0" smtClean="0"/>
              <a:t>Don’ts</a:t>
            </a:r>
          </a:p>
          <a:p>
            <a:pPr marL="0" indent="0">
              <a:buNone/>
            </a:pPr>
            <a:endParaRPr lang="en-US" sz="3200" b="1" dirty="0"/>
          </a:p>
          <a:p>
            <a:r>
              <a:rPr lang="en-US" sz="2400" dirty="0" smtClean="0"/>
              <a:t>Don’t try with your computer </a:t>
            </a:r>
            <a:r>
              <a:rPr lang="mr-IN" sz="2400" dirty="0" smtClean="0"/>
              <a:t>–</a:t>
            </a:r>
            <a:r>
              <a:rPr lang="en-US" sz="2400" dirty="0" smtClean="0"/>
              <a:t> unless you have a </a:t>
            </a:r>
            <a:r>
              <a:rPr lang="en-US" sz="2000" dirty="0" smtClean="0"/>
              <a:t>10000$</a:t>
            </a:r>
            <a:r>
              <a:rPr lang="en-US" sz="2400" dirty="0" smtClean="0"/>
              <a:t> worth internet connection and don’t care about being arrested</a:t>
            </a:r>
          </a:p>
          <a:p>
            <a:endParaRPr lang="en-US" sz="2400" dirty="0"/>
          </a:p>
          <a:p>
            <a:r>
              <a:rPr lang="en-US" sz="2400" dirty="0" smtClean="0"/>
              <a:t>Don</a:t>
            </a:r>
            <a:r>
              <a:rPr lang="mr-IN" sz="2400" dirty="0" smtClean="0"/>
              <a:t>’</a:t>
            </a:r>
            <a:r>
              <a:rPr lang="en-US" sz="2400" dirty="0" smtClean="0"/>
              <a:t>t search for any </a:t>
            </a:r>
            <a:r>
              <a:rPr lang="en-US" sz="2400" dirty="0" err="1" smtClean="0"/>
              <a:t>ddos</a:t>
            </a:r>
            <a:r>
              <a:rPr lang="en-US" sz="2400" dirty="0" smtClean="0"/>
              <a:t> program, they don’t exist </a:t>
            </a:r>
            <a:r>
              <a:rPr lang="mr-IN" sz="2400" dirty="0" smtClean="0"/>
              <a:t>–</a:t>
            </a:r>
            <a:r>
              <a:rPr lang="en-US" sz="2400" dirty="0" smtClean="0"/>
              <a:t> either you plan with a lot of people or have a botnet in the wild</a:t>
            </a:r>
          </a:p>
          <a:p>
            <a:pPr marL="0" indent="0">
              <a:buNone/>
            </a:pPr>
            <a:endParaRPr lang="en-US" b="1" dirty="0"/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880572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hacking - 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smtClean="0"/>
              <a:t>DDOS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 smtClean="0"/>
              <a:t>RCE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CSRF</a:t>
            </a:r>
          </a:p>
          <a:p>
            <a:pPr marL="0" indent="0">
              <a:buNone/>
            </a:pP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XSS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 smtClean="0"/>
              <a:t>SQLi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21981" y="1922343"/>
            <a:ext cx="4050071" cy="3742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792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Basically a class of exploits that permits control of the server and thus permits </a:t>
            </a:r>
            <a:r>
              <a:rPr lang="en-US" b="1" dirty="0" smtClean="0"/>
              <a:t>R</a:t>
            </a:r>
            <a:r>
              <a:rPr lang="en-US" dirty="0" smtClean="0"/>
              <a:t>emote </a:t>
            </a:r>
            <a:r>
              <a:rPr lang="en-US" b="1" dirty="0" smtClean="0"/>
              <a:t>C</a:t>
            </a:r>
            <a:r>
              <a:rPr lang="en-US" dirty="0" smtClean="0"/>
              <a:t>ode </a:t>
            </a:r>
            <a:r>
              <a:rPr lang="en-US" b="1" dirty="0" smtClean="0"/>
              <a:t>E</a:t>
            </a:r>
            <a:r>
              <a:rPr lang="en-US" dirty="0" smtClean="0"/>
              <a:t>xecution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84021" y="2780218"/>
            <a:ext cx="5823958" cy="37041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95012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hacking - 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smtClean="0"/>
              <a:t>DDOS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dirty="0" smtClean="0"/>
              <a:t>RCE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 smtClean="0"/>
              <a:t>CSRF</a:t>
            </a:r>
          </a:p>
          <a:p>
            <a:pPr marL="0" indent="0">
              <a:buNone/>
            </a:pP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XSS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 smtClean="0"/>
              <a:t>SQLi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4361" y="2335686"/>
            <a:ext cx="6386052" cy="3075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593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CSRF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en-US" dirty="0" smtClean="0"/>
              <a:t>“</a:t>
            </a:r>
            <a:r>
              <a:rPr lang="en-US" dirty="0"/>
              <a:t>an attack that forces an end user to execute unwanted actions on a web application in which they're currently </a:t>
            </a:r>
            <a:r>
              <a:rPr lang="en-US" dirty="0" smtClean="0"/>
              <a:t>authenticated” </a:t>
            </a:r>
            <a:r>
              <a:rPr lang="en-US" sz="2000" dirty="0" smtClean="0"/>
              <a:t>[OWASP]</a:t>
            </a:r>
            <a:endParaRPr lang="en-U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23873" y="2795746"/>
            <a:ext cx="4680565" cy="35140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/>
          <p:cNvSpPr/>
          <p:nvPr/>
        </p:nvSpPr>
        <p:spPr>
          <a:xfrm>
            <a:off x="5525729" y="5948431"/>
            <a:ext cx="2497393" cy="196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69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hacking - 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smtClean="0"/>
              <a:t>DDOS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dirty="0" smtClean="0"/>
              <a:t>RCE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CSRF</a:t>
            </a:r>
          </a:p>
          <a:p>
            <a:pPr marL="0" indent="0">
              <a:buNone/>
            </a:pPr>
            <a:r>
              <a:rPr lang="en-US" b="1" dirty="0"/>
              <a:t/>
            </a:r>
            <a:br>
              <a:rPr lang="en-US" b="1" dirty="0"/>
            </a:br>
            <a:r>
              <a:rPr lang="en-US" b="1" dirty="0" smtClean="0"/>
              <a:t>XSS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 smtClean="0"/>
              <a:t>SQLi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7683" y="2312220"/>
            <a:ext cx="5515078" cy="3066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714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endParaRPr lang="en-US" dirty="0" smtClean="0"/>
          </a:p>
          <a:p>
            <a:pPr marL="0" indent="0" algn="just">
              <a:buNone/>
            </a:pPr>
            <a:endParaRPr lang="en-US" dirty="0"/>
          </a:p>
          <a:p>
            <a:pPr marL="0" indent="0" algn="just">
              <a:buNone/>
            </a:pPr>
            <a:r>
              <a:rPr lang="en-US" dirty="0" smtClean="0"/>
              <a:t>Cross-Site Scripting (</a:t>
            </a:r>
            <a:r>
              <a:rPr lang="en-US" dirty="0" err="1" smtClean="0"/>
              <a:t>xss</a:t>
            </a:r>
            <a:r>
              <a:rPr lang="en-US" dirty="0" smtClean="0"/>
              <a:t>) is a type of injection where a malicious user uses a flaw in a web application to execute code</a:t>
            </a:r>
          </a:p>
          <a:p>
            <a:pPr marL="0" indent="0" algn="just">
              <a:buNone/>
            </a:pPr>
            <a:r>
              <a:rPr lang="en-US" dirty="0" smtClean="0"/>
              <a:t>on another computer.</a:t>
            </a:r>
          </a:p>
          <a:p>
            <a:pPr marL="0" indent="0" algn="just">
              <a:buNone/>
            </a:pPr>
            <a:endParaRPr lang="en-US" dirty="0"/>
          </a:p>
          <a:p>
            <a:pPr marL="0" indent="0" algn="just">
              <a:buNone/>
            </a:pPr>
            <a:endParaRPr lang="en-US" dirty="0" smtClean="0"/>
          </a:p>
          <a:p>
            <a:pPr marL="0" indent="0" algn="just">
              <a:buNone/>
            </a:pPr>
            <a:endParaRPr lang="en-US" dirty="0"/>
          </a:p>
          <a:p>
            <a:pPr marL="0" indent="0" algn="just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0033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</a:t>
            </a:r>
            <a:r>
              <a:rPr lang="en-US" dirty="0" err="1"/>
              <a:t>x</a:t>
            </a:r>
            <a:r>
              <a:rPr lang="en-US" dirty="0" err="1" smtClean="0"/>
              <a:t>ss</a:t>
            </a:r>
            <a:r>
              <a:rPr lang="en-US" dirty="0" smtClean="0"/>
              <a:t> attacks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96716" cy="4351338"/>
          </a:xfrm>
        </p:spPr>
        <p:txBody>
          <a:bodyPr/>
          <a:lstStyle/>
          <a:p>
            <a:r>
              <a:rPr lang="en-US" dirty="0" smtClean="0"/>
              <a:t>Reflected XSS (aka non-persistent) : Affecting only the user running the command (i.e. by using a specially crafted request)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15519" y="2827917"/>
            <a:ext cx="5642077" cy="3483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53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</a:t>
            </a:r>
            <a:r>
              <a:rPr lang="en-US" dirty="0" err="1"/>
              <a:t>x</a:t>
            </a:r>
            <a:r>
              <a:rPr lang="en-US" dirty="0" err="1" smtClean="0"/>
              <a:t>ss</a:t>
            </a:r>
            <a:r>
              <a:rPr lang="en-US" dirty="0" smtClean="0"/>
              <a:t> attacks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96716" cy="4351338"/>
          </a:xfrm>
        </p:spPr>
        <p:txBody>
          <a:bodyPr/>
          <a:lstStyle/>
          <a:p>
            <a:r>
              <a:rPr lang="en-US" dirty="0" smtClean="0"/>
              <a:t>Stored </a:t>
            </a:r>
            <a:r>
              <a:rPr lang="en-US" dirty="0"/>
              <a:t>XSS (aka persistent) : Affecting every user accessing the compromised file stored on the server </a:t>
            </a:r>
            <a:r>
              <a:rPr lang="mr-IN" dirty="0"/>
              <a:t>–</a:t>
            </a:r>
            <a:r>
              <a:rPr lang="en-US" dirty="0"/>
              <a:t> really dangerous!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99453" y="2914292"/>
            <a:ext cx="5674210" cy="3262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250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5236" y="2817380"/>
            <a:ext cx="10515600" cy="1325563"/>
          </a:xfrm>
        </p:spPr>
        <p:txBody>
          <a:bodyPr/>
          <a:lstStyle/>
          <a:p>
            <a:pPr algn="ctr"/>
            <a:r>
              <a:rPr lang="en-US" dirty="0" smtClean="0"/>
              <a:t>But wait</a:t>
            </a:r>
            <a:r>
              <a:rPr lang="en-US" smtClean="0"/>
              <a:t>, why is hacking relevant?</a:t>
            </a:r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4880263" y="3773611"/>
            <a:ext cx="2805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hlinkClick r:id="rId2"/>
              </a:rPr>
              <a:t>http://map.norsecorp.com/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4629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does it work?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73485" y="1574339"/>
            <a:ext cx="5770046" cy="2998840"/>
          </a:xfrm>
          <a:prstGeom prst="rect">
            <a:avLst/>
          </a:prstGeom>
        </p:spPr>
      </p:pic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1638" y="3174131"/>
            <a:ext cx="5283200" cy="2463800"/>
          </a:xfrm>
        </p:spPr>
      </p:pic>
    </p:spTree>
    <p:extLst>
      <p:ext uri="{BB962C8B-B14F-4D97-AF65-F5344CB8AC3E}">
        <p14:creationId xmlns:p14="http://schemas.microsoft.com/office/powerpoint/2010/main" val="175607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How does it work?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4080" y="3092245"/>
            <a:ext cx="6070600" cy="2743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27461" y="2229004"/>
            <a:ext cx="6273800" cy="304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27461" y="2553929"/>
            <a:ext cx="3225800" cy="1219200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8039919" y="2063315"/>
            <a:ext cx="2254455" cy="656303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575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does it work?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17407" y="3309784"/>
            <a:ext cx="5181600" cy="23495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23913" y="2418734"/>
            <a:ext cx="5228287" cy="297671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23913" y="2094269"/>
            <a:ext cx="3222112" cy="324465"/>
          </a:xfrm>
          <a:prstGeom prst="rect">
            <a:avLst/>
          </a:prstGeom>
        </p:spPr>
      </p:pic>
      <p:sp>
        <p:nvSpPr>
          <p:cNvPr id="9" name="Oval 8"/>
          <p:cNvSpPr/>
          <p:nvPr/>
        </p:nvSpPr>
        <p:spPr>
          <a:xfrm>
            <a:off x="6096000" y="2053519"/>
            <a:ext cx="1533832" cy="405966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Curved Connector 10"/>
          <p:cNvCxnSpPr/>
          <p:nvPr/>
        </p:nvCxnSpPr>
        <p:spPr>
          <a:xfrm rot="10800000" flipV="1">
            <a:off x="2845414" y="2163096"/>
            <a:ext cx="3339076" cy="2638294"/>
          </a:xfrm>
          <a:prstGeom prst="curvedConnector3">
            <a:avLst>
              <a:gd name="adj1" fmla="val 138633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845413" y="4656308"/>
            <a:ext cx="22810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&lt;script&gt;alert(“Alert”)&lt;/script&gt;</a:t>
            </a: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1459386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XSS - 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2400" cap="none" dirty="0" smtClean="0">
              <a:solidFill>
                <a:schemeClr val="accent1">
                  <a:lumMod val="60000"/>
                  <a:lumOff val="40000"/>
                </a:schemeClr>
              </a:solidFill>
              <a:latin typeface="MS Reference Sans Serif" charset="0"/>
              <a:ea typeface="MS Reference Sans Serif" charset="0"/>
              <a:cs typeface="MS Reference Sans Serif" charset="0"/>
              <a:hlinkClick r:id="rId2"/>
            </a:endParaRPr>
          </a:p>
          <a:p>
            <a:pPr marL="0" indent="0">
              <a:buNone/>
            </a:pPr>
            <a:r>
              <a:rPr lang="en-US" sz="2400" cap="none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MS Reference Sans Serif" charset="0"/>
                <a:ea typeface="MS Reference Sans Serif" charset="0"/>
                <a:cs typeface="MS Reference Sans Serif" charset="0"/>
                <a:hlinkClick r:id="rId2"/>
              </a:rPr>
              <a:t>http</a:t>
            </a:r>
            <a:r>
              <a:rPr lang="en-US" sz="2400" cap="none" dirty="0">
                <a:solidFill>
                  <a:schemeClr val="accent1">
                    <a:lumMod val="60000"/>
                    <a:lumOff val="40000"/>
                  </a:schemeClr>
                </a:solidFill>
                <a:latin typeface="MS Reference Sans Serif" charset="0"/>
                <a:ea typeface="MS Reference Sans Serif" charset="0"/>
                <a:cs typeface="MS Reference Sans Serif" charset="0"/>
                <a:hlinkClick r:id="rId2"/>
              </a:rPr>
              <a:t>://localhost/~andrevallieres/McGill/XSS/demo.php?param</a:t>
            </a:r>
            <a:r>
              <a:rPr lang="en-US" sz="2400" cap="none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MS Reference Sans Serif" charset="0"/>
                <a:ea typeface="MS Reference Sans Serif" charset="0"/>
                <a:cs typeface="MS Reference Sans Serif" charset="0"/>
                <a:hlinkClick r:id="rId2"/>
              </a:rPr>
              <a:t>=</a:t>
            </a:r>
            <a:endParaRPr lang="en-US" sz="2400" cap="none" dirty="0" smtClean="0">
              <a:solidFill>
                <a:schemeClr val="accent1">
                  <a:lumMod val="60000"/>
                  <a:lumOff val="40000"/>
                </a:schemeClr>
              </a:solidFill>
              <a:latin typeface="MS Reference Sans Serif" charset="0"/>
              <a:ea typeface="MS Reference Sans Serif" charset="0"/>
              <a:cs typeface="MS Reference Sans Serif" charset="0"/>
            </a:endParaRPr>
          </a:p>
          <a:p>
            <a:pPr marL="0" indent="0">
              <a:buNone/>
            </a:pPr>
            <a:endParaRPr lang="en-US" sz="2400" cap="none" dirty="0">
              <a:solidFill>
                <a:schemeClr val="accent1">
                  <a:lumMod val="60000"/>
                  <a:lumOff val="40000"/>
                </a:schemeClr>
              </a:solidFill>
              <a:latin typeface="MS Reference Sans Serif" charset="0"/>
              <a:ea typeface="MS Reference Sans Serif" charset="0"/>
              <a:cs typeface="MS Reference Sans Serif" charset="0"/>
            </a:endParaRPr>
          </a:p>
          <a:p>
            <a:pPr marL="0" indent="0">
              <a:buNone/>
            </a:pPr>
            <a:endParaRPr lang="en-US" sz="2400" cap="none" dirty="0" smtClean="0">
              <a:solidFill>
                <a:schemeClr val="accent1">
                  <a:lumMod val="60000"/>
                  <a:lumOff val="40000"/>
                </a:schemeClr>
              </a:solidFill>
              <a:latin typeface="MS Reference Sans Serif" charset="0"/>
              <a:ea typeface="MS Reference Sans Serif" charset="0"/>
              <a:cs typeface="MS Reference Sans Serif" charset="0"/>
            </a:endParaRPr>
          </a:p>
          <a:p>
            <a:pPr marL="0" indent="0">
              <a:buNone/>
            </a:pPr>
            <a:endParaRPr lang="en-US" sz="2400" cap="none" dirty="0">
              <a:solidFill>
                <a:schemeClr val="accent1">
                  <a:lumMod val="60000"/>
                  <a:lumOff val="40000"/>
                </a:schemeClr>
              </a:solidFill>
              <a:latin typeface="MS Reference Sans Serif" charset="0"/>
              <a:ea typeface="MS Reference Sans Serif" charset="0"/>
              <a:cs typeface="MS Reference Sans Serif" charset="0"/>
            </a:endParaRPr>
          </a:p>
          <a:p>
            <a:pPr marL="0" indent="0">
              <a:buNone/>
            </a:pPr>
            <a:r>
              <a:rPr lang="en-US" sz="2400" cap="none" dirty="0">
                <a:solidFill>
                  <a:schemeClr val="accent1">
                    <a:lumMod val="60000"/>
                    <a:lumOff val="40000"/>
                  </a:schemeClr>
                </a:solidFill>
                <a:latin typeface="MS Reference Sans Serif" charset="0"/>
                <a:ea typeface="MS Reference Sans Serif" charset="0"/>
                <a:cs typeface="MS Reference Sans Serif" charset="0"/>
                <a:hlinkClick r:id="rId3"/>
              </a:rPr>
              <a:t>http://localhost/~</a:t>
            </a:r>
            <a:r>
              <a:rPr lang="en-US" sz="2400" cap="none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MS Reference Sans Serif" charset="0"/>
                <a:ea typeface="MS Reference Sans Serif" charset="0"/>
                <a:cs typeface="MS Reference Sans Serif" charset="0"/>
                <a:hlinkClick r:id="rId3"/>
              </a:rPr>
              <a:t>andrevallieres</a:t>
            </a:r>
            <a:r>
              <a:rPr lang="en-US" sz="2400" cap="none" dirty="0">
                <a:solidFill>
                  <a:schemeClr val="accent1">
                    <a:lumMod val="60000"/>
                    <a:lumOff val="40000"/>
                  </a:schemeClr>
                </a:solidFill>
                <a:latin typeface="MS Reference Sans Serif" charset="0"/>
                <a:ea typeface="MS Reference Sans Serif" charset="0"/>
                <a:cs typeface="MS Reference Sans Serif" charset="0"/>
                <a:hlinkClick r:id="rId3"/>
              </a:rPr>
              <a:t>/McGill/XSS/demo2.php</a:t>
            </a:r>
            <a:endParaRPr lang="en-US" sz="2400" cap="none" dirty="0" smtClean="0">
              <a:solidFill>
                <a:schemeClr val="accent1">
                  <a:lumMod val="60000"/>
                  <a:lumOff val="40000"/>
                </a:schemeClr>
              </a:solidFill>
              <a:latin typeface="MS Reference Sans Serif" charset="0"/>
              <a:ea typeface="MS Reference Sans Serif" charset="0"/>
              <a:cs typeface="MS Reference Sans Serif" charset="0"/>
            </a:endParaRPr>
          </a:p>
          <a:p>
            <a:pPr marL="0" indent="0">
              <a:buNone/>
            </a:pPr>
            <a:endParaRPr lang="en-US" sz="2400" cap="none" dirty="0">
              <a:solidFill>
                <a:schemeClr val="accent1">
                  <a:lumMod val="60000"/>
                  <a:lumOff val="40000"/>
                </a:schemeClr>
              </a:solidFill>
              <a:latin typeface="MS Reference Sans Serif" charset="0"/>
              <a:ea typeface="MS Reference Sans Serif" charset="0"/>
              <a:cs typeface="MS Reference Sans Serif" charset="0"/>
            </a:endParaRPr>
          </a:p>
          <a:p>
            <a:pPr marL="0" indent="0">
              <a:buNone/>
            </a:pPr>
            <a:endParaRPr lang="en-US" sz="2400" cap="none" dirty="0">
              <a:solidFill>
                <a:schemeClr val="accent1">
                  <a:lumMod val="60000"/>
                  <a:lumOff val="40000"/>
                </a:schemeClr>
              </a:solidFill>
              <a:latin typeface="MS Reference Sans Serif" charset="0"/>
              <a:ea typeface="MS Reference Sans Serif" charset="0"/>
              <a:cs typeface="MS Reference Sans Serif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38200" y="3801239"/>
            <a:ext cx="9476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cap="small" dirty="0" smtClean="0">
                <a:latin typeface="Century Gothic" charset="0"/>
                <a:ea typeface="Century Gothic" charset="0"/>
                <a:cs typeface="Century Gothic" charset="0"/>
              </a:rPr>
              <a:t>Stored</a:t>
            </a:r>
            <a:endParaRPr lang="en-US" sz="2000" b="1" cap="small" dirty="0"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38200" y="1955186"/>
            <a:ext cx="12346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cap="small" dirty="0" smtClean="0">
                <a:latin typeface="Century Gothic" charset="0"/>
                <a:ea typeface="Century Gothic" charset="0"/>
                <a:cs typeface="Century Gothic" charset="0"/>
              </a:rPr>
              <a:t>Reflected</a:t>
            </a:r>
            <a:endParaRPr lang="en-US" sz="2000" b="1" cap="small" dirty="0">
              <a:latin typeface="Century Gothic" charset="0"/>
              <a:ea typeface="Century Gothic" charset="0"/>
              <a:cs typeface="Century 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626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hacking - 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smtClean="0"/>
              <a:t>DDOS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dirty="0" smtClean="0"/>
              <a:t>RCE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CSRF</a:t>
            </a:r>
          </a:p>
          <a:p>
            <a:pPr marL="0" indent="0">
              <a:buNone/>
            </a:pPr>
            <a:r>
              <a:rPr lang="en-US" b="1" dirty="0"/>
              <a:t/>
            </a:r>
            <a:br>
              <a:rPr lang="en-US" b="1" dirty="0"/>
            </a:br>
            <a:r>
              <a:rPr lang="en-US" dirty="0" smtClean="0"/>
              <a:t>XSS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 err="1" smtClean="0"/>
              <a:t>SQLi</a:t>
            </a:r>
            <a:endParaRPr lang="en-US" b="1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28828" y="1630434"/>
            <a:ext cx="4411817" cy="4546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32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9877" y="2783861"/>
            <a:ext cx="10515600" cy="1325563"/>
          </a:xfrm>
        </p:spPr>
        <p:txBody>
          <a:bodyPr/>
          <a:lstStyle/>
          <a:p>
            <a:pPr algn="ctr"/>
            <a:r>
              <a:rPr lang="en-US" dirty="0" smtClean="0"/>
              <a:t>First, what is </a:t>
            </a:r>
            <a:r>
              <a:rPr lang="en-US" dirty="0" err="1" smtClean="0"/>
              <a:t>sql</a:t>
            </a:r>
            <a:r>
              <a:rPr lang="en-US" dirty="0" smtClean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1405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SQL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10852355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Programming language specialized in data management (i.e. language used to talk with databases)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Examples of query :</a:t>
            </a:r>
          </a:p>
          <a:p>
            <a:pPr lvl="1"/>
            <a:r>
              <a:rPr lang="en-US" sz="1800" cap="none" dirty="0" smtClean="0">
                <a:latin typeface="Meiryo" charset="-128"/>
                <a:ea typeface="Meiryo" charset="-128"/>
                <a:cs typeface="Meiryo" charset="-128"/>
              </a:rPr>
              <a:t>SELECT </a:t>
            </a:r>
            <a:r>
              <a:rPr lang="en-US" sz="1800" cap="none" dirty="0" err="1" smtClean="0">
                <a:latin typeface="Meiryo" charset="-128"/>
                <a:ea typeface="Meiryo" charset="-128"/>
                <a:cs typeface="Meiryo" charset="-128"/>
              </a:rPr>
              <a:t>username,password</a:t>
            </a:r>
            <a:r>
              <a:rPr lang="en-US" sz="1800" cap="none" dirty="0" smtClean="0">
                <a:latin typeface="Meiryo" charset="-128"/>
                <a:ea typeface="Meiryo" charset="-128"/>
                <a:cs typeface="Meiryo" charset="-128"/>
              </a:rPr>
              <a:t> FROM users; </a:t>
            </a:r>
          </a:p>
          <a:p>
            <a:pPr marL="914400" lvl="2" indent="0">
              <a:buNone/>
            </a:pPr>
            <a:r>
              <a:rPr lang="en-US" sz="1800" dirty="0" smtClean="0"/>
              <a:t>Return all users and their corresponding password</a:t>
            </a:r>
          </a:p>
          <a:p>
            <a:pPr marL="914400" lvl="2" indent="0">
              <a:buNone/>
            </a:pPr>
            <a:endParaRPr lang="en-US" sz="1600" dirty="0" smtClean="0"/>
          </a:p>
          <a:p>
            <a:pPr lvl="1"/>
            <a:r>
              <a:rPr lang="en-US" sz="1800" cap="none" dirty="0" smtClean="0">
                <a:latin typeface="Meiryo" charset="-128"/>
                <a:ea typeface="Meiryo" charset="-128"/>
                <a:cs typeface="Meiryo" charset="-128"/>
              </a:rPr>
              <a:t>SELECT </a:t>
            </a:r>
            <a:r>
              <a:rPr lang="en-US" sz="1800" cap="none" dirty="0" err="1">
                <a:latin typeface="Meiryo" charset="-128"/>
                <a:ea typeface="Meiryo" charset="-128"/>
                <a:cs typeface="Meiryo" charset="-128"/>
              </a:rPr>
              <a:t>username,password</a:t>
            </a:r>
            <a:r>
              <a:rPr lang="en-US" sz="1800" cap="none" dirty="0">
                <a:latin typeface="Meiryo" charset="-128"/>
                <a:ea typeface="Meiryo" charset="-128"/>
                <a:cs typeface="Meiryo" charset="-128"/>
              </a:rPr>
              <a:t> </a:t>
            </a:r>
            <a:r>
              <a:rPr lang="en-US" sz="1800" cap="none" dirty="0" smtClean="0">
                <a:latin typeface="Meiryo" charset="-128"/>
                <a:ea typeface="Meiryo" charset="-128"/>
                <a:cs typeface="Meiryo" charset="-128"/>
              </a:rPr>
              <a:t>WHERE username=‘pwndr3’ </a:t>
            </a:r>
            <a:r>
              <a:rPr lang="en-US" sz="1800" cap="none" dirty="0">
                <a:latin typeface="Meiryo" charset="-128"/>
                <a:ea typeface="Meiryo" charset="-128"/>
                <a:cs typeface="Meiryo" charset="-128"/>
              </a:rPr>
              <a:t>FROM users </a:t>
            </a:r>
            <a:r>
              <a:rPr lang="en-US" sz="1800" cap="none" dirty="0" smtClean="0">
                <a:latin typeface="Meiryo" charset="-128"/>
                <a:ea typeface="Meiryo" charset="-128"/>
                <a:cs typeface="Meiryo" charset="-128"/>
              </a:rPr>
              <a:t>;</a:t>
            </a:r>
            <a:endParaRPr lang="en-US" sz="1800" cap="none" dirty="0">
              <a:latin typeface="Meiryo" charset="-128"/>
              <a:ea typeface="Meiryo" charset="-128"/>
              <a:cs typeface="Meiryo" charset="-128"/>
            </a:endParaRPr>
          </a:p>
          <a:p>
            <a:pPr marL="914400" lvl="2" indent="0">
              <a:buNone/>
            </a:pPr>
            <a:r>
              <a:rPr lang="en-US" sz="1800" dirty="0"/>
              <a:t>Return </a:t>
            </a:r>
            <a:r>
              <a:rPr lang="en-US" sz="1800" dirty="0" smtClean="0"/>
              <a:t>user pwndr</a:t>
            </a:r>
            <a:r>
              <a:rPr lang="en-US" sz="1600" dirty="0" smtClean="0"/>
              <a:t>3</a:t>
            </a:r>
            <a:r>
              <a:rPr lang="en-US" sz="1800" dirty="0" smtClean="0"/>
              <a:t> and his password</a:t>
            </a:r>
          </a:p>
          <a:p>
            <a:pPr marL="914400" lvl="2" indent="0">
              <a:buNone/>
            </a:pPr>
            <a:endParaRPr lang="en-US" sz="1600" dirty="0"/>
          </a:p>
          <a:p>
            <a:pPr lvl="1"/>
            <a:r>
              <a:rPr lang="en-US" sz="1800" cap="none" dirty="0" smtClean="0">
                <a:latin typeface="Meiryo" charset="-128"/>
                <a:ea typeface="Meiryo" charset="-128"/>
                <a:cs typeface="Meiryo" charset="-128"/>
              </a:rPr>
              <a:t>SELECT </a:t>
            </a:r>
            <a:r>
              <a:rPr lang="en-US" sz="1800" cap="none" dirty="0" err="1" smtClean="0">
                <a:latin typeface="Meiryo" charset="-128"/>
                <a:ea typeface="Meiryo" charset="-128"/>
                <a:cs typeface="Meiryo" charset="-128"/>
              </a:rPr>
              <a:t>title,content,datetime</a:t>
            </a:r>
            <a:r>
              <a:rPr lang="en-US" sz="1800" cap="none" dirty="0" smtClean="0">
                <a:latin typeface="Meiryo" charset="-128"/>
                <a:ea typeface="Meiryo" charset="-128"/>
                <a:cs typeface="Meiryo" charset="-128"/>
              </a:rPr>
              <a:t> FROM news ORDER BY </a:t>
            </a:r>
            <a:r>
              <a:rPr lang="en-US" sz="1800" cap="none" dirty="0" err="1" smtClean="0">
                <a:latin typeface="Meiryo" charset="-128"/>
                <a:ea typeface="Meiryo" charset="-128"/>
                <a:cs typeface="Meiryo" charset="-128"/>
              </a:rPr>
              <a:t>datetime</a:t>
            </a:r>
            <a:r>
              <a:rPr lang="en-US" sz="1800" cap="none" dirty="0" smtClean="0">
                <a:latin typeface="Meiryo" charset="-128"/>
                <a:ea typeface="Meiryo" charset="-128"/>
                <a:cs typeface="Meiryo" charset="-128"/>
              </a:rPr>
              <a:t> DESC LIMIT 5;</a:t>
            </a:r>
            <a:endParaRPr lang="en-US" sz="1800" cap="none" dirty="0">
              <a:latin typeface="Meiryo" charset="-128"/>
              <a:ea typeface="Meiryo" charset="-128"/>
              <a:cs typeface="Meiryo" charset="-128"/>
            </a:endParaRPr>
          </a:p>
          <a:p>
            <a:pPr marL="914400" lvl="2" indent="0">
              <a:buNone/>
            </a:pPr>
            <a:r>
              <a:rPr lang="en-US" sz="1800" dirty="0"/>
              <a:t>Return </a:t>
            </a:r>
            <a:r>
              <a:rPr lang="en-US" sz="1800" dirty="0" smtClean="0"/>
              <a:t>the </a:t>
            </a:r>
            <a:r>
              <a:rPr lang="en-US" sz="1600" dirty="0" smtClean="0"/>
              <a:t>5</a:t>
            </a:r>
            <a:r>
              <a:rPr lang="en-US" sz="1800" dirty="0" smtClean="0"/>
              <a:t> newest news</a:t>
            </a:r>
            <a:endParaRPr lang="en-US" sz="1800" dirty="0"/>
          </a:p>
          <a:p>
            <a:pPr marL="914400" lvl="2" indent="0">
              <a:buNone/>
            </a:pPr>
            <a:endParaRPr lang="en-US" sz="1600" dirty="0" smtClean="0"/>
          </a:p>
        </p:txBody>
      </p:sp>
    </p:spTree>
    <p:extLst>
      <p:ext uri="{BB962C8B-B14F-4D97-AF65-F5344CB8AC3E}">
        <p14:creationId xmlns:p14="http://schemas.microsoft.com/office/powerpoint/2010/main" val="1629266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SQL engines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51947" y="2922265"/>
            <a:ext cx="2382274" cy="1234339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11819" y="2996426"/>
            <a:ext cx="2497246" cy="1146277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25869" y="4286353"/>
            <a:ext cx="3298313" cy="96262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8735" y="5092046"/>
            <a:ext cx="1661008" cy="74872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34221" y="4286353"/>
            <a:ext cx="2491066" cy="675944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81257" y="2218133"/>
            <a:ext cx="4461125" cy="63348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838199" y="1825625"/>
            <a:ext cx="476504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cap="small" baseline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cap="small" baseline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cap="small" baseline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cap="small" baseline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cap="small" baseline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/>
              <a:t>Way too many of them!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8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1800" dirty="0" smtClean="0"/>
          </a:p>
          <a:p>
            <a:pPr marL="0" indent="0">
              <a:buNone/>
            </a:pPr>
            <a:r>
              <a:rPr lang="en-US" dirty="0" smtClean="0"/>
              <a:t>syntax differs a bit from one </a:t>
            </a:r>
            <a:r>
              <a:rPr lang="en-US" dirty="0" err="1" smtClean="0"/>
              <a:t>sql</a:t>
            </a:r>
            <a:r>
              <a:rPr lang="en-US" dirty="0" smtClean="0"/>
              <a:t> engine to another</a:t>
            </a:r>
            <a:endParaRPr lang="en-US" sz="1800" dirty="0" smtClean="0"/>
          </a:p>
          <a:p>
            <a:pPr marL="914400" lvl="2" indent="0">
              <a:buFont typeface="Arial" panose="020B0604020202020204" pitchFamily="34" charset="0"/>
              <a:buNone/>
            </a:pPr>
            <a:endParaRPr lang="en-US" sz="1600" dirty="0" smtClean="0"/>
          </a:p>
        </p:txBody>
      </p:sp>
    </p:spTree>
    <p:extLst>
      <p:ext uri="{BB962C8B-B14F-4D97-AF65-F5344CB8AC3E}">
        <p14:creationId xmlns:p14="http://schemas.microsoft.com/office/powerpoint/2010/main" val="929007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200" b="1" dirty="0" smtClean="0"/>
              <a:t>Default query</a:t>
            </a:r>
          </a:p>
          <a:p>
            <a:pPr marL="0" indent="0">
              <a:buNone/>
            </a:pPr>
            <a:r>
              <a:rPr lang="en-US" sz="1800" cap="none" dirty="0" smtClean="0">
                <a:latin typeface="Meiryo" charset="-128"/>
                <a:ea typeface="Meiryo" charset="-128"/>
                <a:cs typeface="Meiryo" charset="-128"/>
              </a:rPr>
              <a:t>SELECT </a:t>
            </a:r>
            <a:r>
              <a:rPr lang="en-US" sz="1800" cap="none" dirty="0" err="1" smtClean="0">
                <a:latin typeface="Meiryo" charset="-128"/>
                <a:ea typeface="Meiryo" charset="-128"/>
                <a:cs typeface="Meiryo" charset="-128"/>
              </a:rPr>
              <a:t>product_name</a:t>
            </a:r>
            <a:r>
              <a:rPr lang="en-US" sz="1800" cap="none" dirty="0" smtClean="0">
                <a:latin typeface="Meiryo" charset="-128"/>
                <a:ea typeface="Meiryo" charset="-128"/>
                <a:cs typeface="Meiryo" charset="-128"/>
              </a:rPr>
              <a:t> FROM products WHERE </a:t>
            </a:r>
            <a:r>
              <a:rPr lang="en-US" sz="1800" cap="none" dirty="0" err="1" smtClean="0">
                <a:latin typeface="Meiryo" charset="-128"/>
                <a:ea typeface="Meiryo" charset="-128"/>
                <a:cs typeface="Meiryo" charset="-128"/>
              </a:rPr>
              <a:t>product_name</a:t>
            </a:r>
            <a:r>
              <a:rPr lang="en-US" sz="1800" cap="none" dirty="0" smtClean="0">
                <a:latin typeface="Meiryo" charset="-128"/>
                <a:ea typeface="Meiryo" charset="-128"/>
                <a:cs typeface="Meiryo" charset="-128"/>
              </a:rPr>
              <a:t> LIKE ‘%’+</a:t>
            </a:r>
            <a:r>
              <a:rPr lang="en-US" sz="1800" cap="none" dirty="0" err="1" smtClean="0">
                <a:solidFill>
                  <a:srgbClr val="FFC000"/>
                </a:solidFill>
                <a:latin typeface="Meiryo" charset="-128"/>
                <a:ea typeface="Meiryo" charset="-128"/>
                <a:cs typeface="Meiryo" charset="-128"/>
              </a:rPr>
              <a:t>search_bar</a:t>
            </a:r>
            <a:r>
              <a:rPr lang="en-US" sz="1800" cap="none" dirty="0" smtClean="0">
                <a:latin typeface="Meiryo" charset="-128"/>
                <a:ea typeface="Meiryo" charset="-128"/>
                <a:cs typeface="Meiryo" charset="-128"/>
              </a:rPr>
              <a:t>+’%’;</a:t>
            </a:r>
          </a:p>
          <a:p>
            <a:pPr marL="0" indent="0">
              <a:buNone/>
            </a:pPr>
            <a:endParaRPr lang="en-US" sz="1800" cap="none" dirty="0" smtClean="0">
              <a:latin typeface="Meiryo" charset="-128"/>
              <a:ea typeface="Meiryo" charset="-128"/>
              <a:cs typeface="Meiryo" charset="-128"/>
            </a:endParaRPr>
          </a:p>
          <a:p>
            <a:pPr marL="0" indent="0">
              <a:buNone/>
            </a:pPr>
            <a:endParaRPr lang="en-US" sz="1800" cap="none" dirty="0">
              <a:latin typeface="Meiryo" charset="-128"/>
              <a:ea typeface="Meiryo" charset="-128"/>
              <a:cs typeface="Meiryo" charset="-128"/>
            </a:endParaRPr>
          </a:p>
          <a:p>
            <a:pPr marL="0" indent="0">
              <a:buNone/>
            </a:pPr>
            <a:r>
              <a:rPr lang="en-US" sz="2200" b="1" dirty="0" smtClean="0"/>
              <a:t>Sample (legit) query</a:t>
            </a:r>
          </a:p>
          <a:p>
            <a:pPr marL="0" indent="0">
              <a:buNone/>
            </a:pPr>
            <a:r>
              <a:rPr lang="en-US" sz="1800" cap="none" dirty="0">
                <a:solidFill>
                  <a:srgbClr val="FFC000"/>
                </a:solidFill>
                <a:latin typeface="Meiryo" charset="-128"/>
                <a:ea typeface="Meiryo" charset="-128"/>
                <a:cs typeface="Meiryo" charset="-128"/>
              </a:rPr>
              <a:t>banana</a:t>
            </a:r>
            <a:endParaRPr lang="en-US" sz="1800" cap="none" dirty="0">
              <a:latin typeface="Meiryo" charset="-128"/>
              <a:ea typeface="Meiryo" charset="-128"/>
              <a:cs typeface="Meiryo" charset="-128"/>
            </a:endParaRPr>
          </a:p>
          <a:p>
            <a:pPr marL="0" indent="0">
              <a:buNone/>
            </a:pPr>
            <a:r>
              <a:rPr lang="en-US" sz="1800" cap="none" dirty="0" smtClean="0">
                <a:latin typeface="Meiryo" charset="-128"/>
                <a:ea typeface="Meiryo" charset="-128"/>
                <a:cs typeface="Meiryo" charset="-128"/>
              </a:rPr>
              <a:t>SELECT </a:t>
            </a:r>
            <a:r>
              <a:rPr lang="en-US" sz="1800" cap="none" dirty="0" err="1" smtClean="0">
                <a:latin typeface="Meiryo" charset="-128"/>
                <a:ea typeface="Meiryo" charset="-128"/>
                <a:cs typeface="Meiryo" charset="-128"/>
              </a:rPr>
              <a:t>product_name</a:t>
            </a:r>
            <a:r>
              <a:rPr lang="en-US" sz="1800" cap="none" dirty="0" smtClean="0">
                <a:latin typeface="Meiryo" charset="-128"/>
                <a:ea typeface="Meiryo" charset="-128"/>
                <a:cs typeface="Meiryo" charset="-128"/>
              </a:rPr>
              <a:t> FROM products WHERE </a:t>
            </a:r>
            <a:r>
              <a:rPr lang="en-US" sz="1800" cap="none" dirty="0" err="1" smtClean="0">
                <a:latin typeface="Meiryo" charset="-128"/>
                <a:ea typeface="Meiryo" charset="-128"/>
                <a:cs typeface="Meiryo" charset="-128"/>
              </a:rPr>
              <a:t>product_name</a:t>
            </a:r>
            <a:r>
              <a:rPr lang="en-US" sz="1800" cap="none" dirty="0" smtClean="0">
                <a:latin typeface="Meiryo" charset="-128"/>
                <a:ea typeface="Meiryo" charset="-128"/>
                <a:cs typeface="Meiryo" charset="-128"/>
              </a:rPr>
              <a:t> LIKE ‘%</a:t>
            </a:r>
            <a:r>
              <a:rPr lang="en-US" sz="1800" cap="none" dirty="0" smtClean="0">
                <a:solidFill>
                  <a:srgbClr val="FFC000"/>
                </a:solidFill>
                <a:latin typeface="Meiryo" charset="-128"/>
                <a:ea typeface="Meiryo" charset="-128"/>
                <a:cs typeface="Meiryo" charset="-128"/>
              </a:rPr>
              <a:t>banana</a:t>
            </a:r>
            <a:r>
              <a:rPr lang="en-US" sz="1800" cap="none" dirty="0" smtClean="0">
                <a:latin typeface="Meiryo" charset="-128"/>
                <a:ea typeface="Meiryo" charset="-128"/>
                <a:cs typeface="Meiryo" charset="-128"/>
              </a:rPr>
              <a:t>%’;</a:t>
            </a:r>
          </a:p>
          <a:p>
            <a:pPr marL="0" indent="0">
              <a:buNone/>
            </a:pPr>
            <a:endParaRPr lang="en-US" sz="1800" cap="none" dirty="0" smtClean="0">
              <a:latin typeface="Meiryo" charset="-128"/>
              <a:ea typeface="Meiryo" charset="-128"/>
              <a:cs typeface="Meiryo" charset="-128"/>
            </a:endParaRPr>
          </a:p>
          <a:p>
            <a:pPr marL="0" indent="0">
              <a:buNone/>
            </a:pPr>
            <a:endParaRPr lang="en-US" sz="1800" cap="none" dirty="0" smtClean="0">
              <a:latin typeface="Meiryo" charset="-128"/>
              <a:ea typeface="Meiryo" charset="-128"/>
              <a:cs typeface="Meiryo" charset="-128"/>
            </a:endParaRPr>
          </a:p>
          <a:p>
            <a:pPr marL="0" indent="0">
              <a:buNone/>
            </a:pPr>
            <a:r>
              <a:rPr lang="en-US" sz="2200" b="1" dirty="0" smtClean="0"/>
              <a:t>Sample </a:t>
            </a:r>
            <a:r>
              <a:rPr lang="en-US" sz="2200" b="1" dirty="0" err="1" smtClean="0"/>
              <a:t>sql</a:t>
            </a:r>
            <a:r>
              <a:rPr lang="en-US" sz="2200" b="1" dirty="0" smtClean="0"/>
              <a:t> injection</a:t>
            </a:r>
          </a:p>
          <a:p>
            <a:pPr marL="0" indent="0">
              <a:buNone/>
            </a:pPr>
            <a:r>
              <a:rPr lang="en-US" sz="1800" cap="none" dirty="0">
                <a:solidFill>
                  <a:srgbClr val="FFC000"/>
                </a:solidFill>
                <a:latin typeface="Meiryo" charset="-128"/>
                <a:ea typeface="Meiryo" charset="-128"/>
                <a:cs typeface="Meiryo" charset="-128"/>
              </a:rPr>
              <a:t>%’ BLABLA </a:t>
            </a:r>
            <a:endParaRPr lang="en-US" sz="1800" cap="none" dirty="0">
              <a:latin typeface="Meiryo" charset="-128"/>
              <a:ea typeface="Meiryo" charset="-128"/>
              <a:cs typeface="Meiryo" charset="-128"/>
            </a:endParaRPr>
          </a:p>
          <a:p>
            <a:pPr marL="0" indent="0">
              <a:buNone/>
            </a:pPr>
            <a:r>
              <a:rPr lang="en-US" sz="1800" cap="none" dirty="0">
                <a:latin typeface="Meiryo" charset="-128"/>
                <a:ea typeface="Meiryo" charset="-128"/>
                <a:cs typeface="Meiryo" charset="-128"/>
              </a:rPr>
              <a:t>SELECT </a:t>
            </a:r>
            <a:r>
              <a:rPr lang="en-US" sz="1800" cap="none" dirty="0" err="1" smtClean="0">
                <a:latin typeface="Meiryo" charset="-128"/>
                <a:ea typeface="Meiryo" charset="-128"/>
                <a:cs typeface="Meiryo" charset="-128"/>
              </a:rPr>
              <a:t>product_name</a:t>
            </a:r>
            <a:r>
              <a:rPr lang="en-US" sz="1800" cap="none" dirty="0" smtClean="0">
                <a:latin typeface="Meiryo" charset="-128"/>
                <a:ea typeface="Meiryo" charset="-128"/>
                <a:cs typeface="Meiryo" charset="-128"/>
              </a:rPr>
              <a:t> </a:t>
            </a:r>
            <a:r>
              <a:rPr lang="en-US" sz="1800" cap="none" dirty="0">
                <a:latin typeface="Meiryo" charset="-128"/>
                <a:ea typeface="Meiryo" charset="-128"/>
                <a:cs typeface="Meiryo" charset="-128"/>
              </a:rPr>
              <a:t>FROM products WHERE </a:t>
            </a:r>
            <a:r>
              <a:rPr lang="en-US" sz="1800" cap="none" dirty="0" err="1" smtClean="0">
                <a:latin typeface="Meiryo" charset="-128"/>
                <a:ea typeface="Meiryo" charset="-128"/>
                <a:cs typeface="Meiryo" charset="-128"/>
              </a:rPr>
              <a:t>product_name</a:t>
            </a:r>
            <a:r>
              <a:rPr lang="en-US" sz="1800" cap="none" dirty="0" smtClean="0">
                <a:latin typeface="Meiryo" charset="-128"/>
                <a:ea typeface="Meiryo" charset="-128"/>
                <a:cs typeface="Meiryo" charset="-128"/>
              </a:rPr>
              <a:t> </a:t>
            </a:r>
            <a:r>
              <a:rPr lang="en-US" sz="1800" cap="none" dirty="0">
                <a:latin typeface="Meiryo" charset="-128"/>
                <a:ea typeface="Meiryo" charset="-128"/>
                <a:cs typeface="Meiryo" charset="-128"/>
              </a:rPr>
              <a:t>LIKE </a:t>
            </a:r>
            <a:r>
              <a:rPr lang="en-US" sz="1800" cap="none" dirty="0" smtClean="0">
                <a:latin typeface="Meiryo" charset="-128"/>
                <a:ea typeface="Meiryo" charset="-128"/>
                <a:cs typeface="Meiryo" charset="-128"/>
              </a:rPr>
              <a:t>‘%</a:t>
            </a:r>
            <a:r>
              <a:rPr lang="en-US" sz="1800" cap="none" dirty="0" smtClean="0">
                <a:solidFill>
                  <a:srgbClr val="FFC000"/>
                </a:solidFill>
                <a:latin typeface="Meiryo" charset="-128"/>
                <a:ea typeface="Meiryo" charset="-128"/>
                <a:cs typeface="Meiryo" charset="-128"/>
              </a:rPr>
              <a:t>%’ BLABLA </a:t>
            </a:r>
            <a:r>
              <a:rPr lang="en-US" sz="1800" cap="none" dirty="0" smtClean="0">
                <a:latin typeface="Meiryo" charset="-128"/>
                <a:ea typeface="Meiryo" charset="-128"/>
                <a:cs typeface="Meiryo" charset="-128"/>
              </a:rPr>
              <a:t>%’;</a:t>
            </a:r>
            <a:endParaRPr lang="en-US" sz="1800" cap="none" dirty="0">
              <a:latin typeface="Meiryo" charset="-128"/>
              <a:ea typeface="Meiryo" charset="-128"/>
              <a:cs typeface="Meiryo" charset="-128"/>
            </a:endParaRPr>
          </a:p>
          <a:p>
            <a:pPr marL="0" indent="0">
              <a:buNone/>
            </a:pPr>
            <a:endParaRPr lang="en-US" sz="1800" cap="none" dirty="0">
              <a:latin typeface="Meiryo" charset="-128"/>
              <a:ea typeface="Meiryo" charset="-128"/>
              <a:cs typeface="Meiryo" charset="-128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45393" y="1540572"/>
            <a:ext cx="5024285" cy="300231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9576619" y="5466735"/>
            <a:ext cx="442452" cy="52111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349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Common </a:t>
            </a:r>
            <a:r>
              <a:rPr lang="en-US" dirty="0" err="1" smtClean="0"/>
              <a:t>SQLi</a:t>
            </a:r>
            <a:r>
              <a:rPr lang="en-US" dirty="0" smtClean="0"/>
              <a:t> commands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cap="none" dirty="0" smtClean="0">
              <a:solidFill>
                <a:srgbClr val="FFC000"/>
              </a:solidFill>
              <a:latin typeface="Meiryo" charset="-128"/>
              <a:ea typeface="Meiryo" charset="-128"/>
              <a:cs typeface="Meiryo" charset="-128"/>
            </a:endParaRPr>
          </a:p>
          <a:p>
            <a:pPr marL="0" indent="0">
              <a:buNone/>
            </a:pPr>
            <a:endParaRPr lang="en-US" cap="none" dirty="0" smtClean="0">
              <a:latin typeface="Meiryo" charset="-128"/>
              <a:ea typeface="Meiryo" charset="-128"/>
              <a:cs typeface="Meiryo" charset="-128"/>
            </a:endParaRPr>
          </a:p>
          <a:p>
            <a:pPr marL="0" indent="0">
              <a:buNone/>
            </a:pPr>
            <a:endParaRPr lang="en-US" cap="none" dirty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838199" y="1825625"/>
            <a:ext cx="1085235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cap="small" baseline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cap="small" baseline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cap="small" baseline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cap="small" baseline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cap="small" baseline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600" dirty="0" smtClean="0"/>
              <a:t>OR, AND : </a:t>
            </a:r>
            <a:r>
              <a:rPr lang="en-US" sz="2400" dirty="0" smtClean="0"/>
              <a:t>To allow anything or force a result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600" dirty="0" smtClean="0"/>
              <a:t>	</a:t>
            </a:r>
            <a:r>
              <a:rPr lang="en-US" sz="1800" dirty="0" smtClean="0">
                <a:solidFill>
                  <a:srgbClr val="92D050"/>
                </a:solidFill>
              </a:rPr>
              <a:t>FALSE STATEMENT </a:t>
            </a:r>
            <a:r>
              <a:rPr lang="en-US" sz="1800" b="1" dirty="0" smtClean="0"/>
              <a:t>OR</a:t>
            </a:r>
            <a:r>
              <a:rPr lang="en-US" sz="1800" dirty="0" smtClean="0"/>
              <a:t> </a:t>
            </a:r>
            <a:r>
              <a:rPr lang="en-US" sz="1800" dirty="0" smtClean="0">
                <a:solidFill>
                  <a:srgbClr val="FFC000"/>
                </a:solidFill>
              </a:rPr>
              <a:t>ANYTHING TRUE 		</a:t>
            </a:r>
            <a:r>
              <a:rPr lang="en-US" sz="1800" dirty="0" smtClean="0"/>
              <a:t>= TRUE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800" dirty="0"/>
              <a:t>	</a:t>
            </a:r>
            <a:r>
              <a:rPr lang="en-US" sz="1800" dirty="0" smtClean="0">
                <a:solidFill>
                  <a:srgbClr val="92D050"/>
                </a:solidFill>
              </a:rPr>
              <a:t>ANY STATEMENT </a:t>
            </a:r>
            <a:r>
              <a:rPr lang="en-US" sz="1800" b="1" dirty="0" smtClean="0"/>
              <a:t>AND</a:t>
            </a:r>
            <a:r>
              <a:rPr lang="en-US" sz="1800" dirty="0" smtClean="0"/>
              <a:t> </a:t>
            </a:r>
            <a:r>
              <a:rPr lang="en-US" sz="1800" dirty="0" smtClean="0">
                <a:solidFill>
                  <a:srgbClr val="FFC000"/>
                </a:solidFill>
              </a:rPr>
              <a:t>FALSE STATEMENT		</a:t>
            </a:r>
            <a:r>
              <a:rPr lang="en-US" sz="1800" dirty="0" smtClean="0"/>
              <a:t>= FALSE</a:t>
            </a:r>
            <a:endParaRPr lang="en-US" sz="2600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en-US" sz="2600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600" dirty="0" smtClean="0"/>
              <a:t>UNION : </a:t>
            </a:r>
            <a:r>
              <a:rPr lang="en-US" sz="2400" dirty="0" smtClean="0"/>
              <a:t>To run another command and get the results at the same time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600" dirty="0" smtClean="0"/>
              <a:t>	</a:t>
            </a:r>
            <a:r>
              <a:rPr lang="en-US" sz="1800" dirty="0" smtClean="0">
                <a:solidFill>
                  <a:srgbClr val="92D050"/>
                </a:solidFill>
              </a:rPr>
              <a:t>RETURN NEWS_TITLE,NEWS_CONTENT </a:t>
            </a:r>
            <a:r>
              <a:rPr lang="en-US" sz="1800" b="1" dirty="0" smtClean="0"/>
              <a:t>UNION </a:t>
            </a:r>
            <a:r>
              <a:rPr lang="en-US" sz="1800" dirty="0" smtClean="0">
                <a:solidFill>
                  <a:srgbClr val="FFC000"/>
                </a:solidFill>
              </a:rPr>
              <a:t>RETURN USERNAME,PASSWORD</a:t>
            </a:r>
            <a:endParaRPr lang="en-US" sz="2600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en-US" sz="26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600" dirty="0" smtClean="0"/>
              <a:t>SLEEP : </a:t>
            </a:r>
            <a:r>
              <a:rPr lang="en-US" sz="2400" dirty="0" smtClean="0"/>
              <a:t>To get an indirect result based on the time the server takes to respond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600" dirty="0"/>
              <a:t>	</a:t>
            </a:r>
            <a:r>
              <a:rPr lang="en-US" sz="1800" dirty="0" smtClean="0">
                <a:solidFill>
                  <a:srgbClr val="92D050"/>
                </a:solidFill>
              </a:rPr>
              <a:t>RETURN NEWS </a:t>
            </a:r>
            <a:r>
              <a:rPr lang="en-US" sz="1800" dirty="0" smtClean="0">
                <a:solidFill>
                  <a:srgbClr val="FFC000"/>
                </a:solidFill>
              </a:rPr>
              <a:t>AND IF USERNAME BEGINS WITH THE LETTER M THEN </a:t>
            </a:r>
            <a:r>
              <a:rPr lang="en-US" sz="1800" b="1" dirty="0" smtClean="0"/>
              <a:t>SLEEP(5)</a:t>
            </a:r>
            <a:endParaRPr lang="en-US" sz="2600" dirty="0" smtClean="0"/>
          </a:p>
        </p:txBody>
      </p:sp>
    </p:spTree>
    <p:extLst>
      <p:ext uri="{BB962C8B-B14F-4D97-AF65-F5344CB8AC3E}">
        <p14:creationId xmlns:p14="http://schemas.microsoft.com/office/powerpoint/2010/main" val="1102730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8703" y="1456505"/>
            <a:ext cx="10515600" cy="4010230"/>
          </a:xfrm>
        </p:spPr>
        <p:txBody>
          <a:bodyPr/>
          <a:lstStyle/>
          <a:p>
            <a:pPr algn="ctr"/>
            <a:r>
              <a:rPr lang="en-US" b="1" dirty="0" smtClean="0"/>
              <a:t>Disclaimer</a:t>
            </a:r>
            <a:r>
              <a:rPr lang="en-US" dirty="0" smtClean="0"/>
              <a:t> : This talk is </a:t>
            </a:r>
            <a:r>
              <a:rPr lang="en-US" u="sng" dirty="0" smtClean="0"/>
              <a:t>only</a:t>
            </a:r>
            <a:r>
              <a:rPr lang="en-US" dirty="0" smtClean="0"/>
              <a:t> for educational purposes and I am </a:t>
            </a:r>
            <a:r>
              <a:rPr lang="en-US" u="sng" dirty="0" smtClean="0"/>
              <a:t>not</a:t>
            </a:r>
            <a:r>
              <a:rPr lang="en-US" dirty="0" smtClean="0"/>
              <a:t> responsible for any harm done with what I’ll teach you today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7240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SQLi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Basic examples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754032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smtClean="0">
                <a:solidFill>
                  <a:srgbClr val="92D050"/>
                </a:solidFill>
              </a:rPr>
              <a:t>SELECT </a:t>
            </a:r>
            <a:r>
              <a:rPr lang="en-US" sz="1800" cap="none" dirty="0" err="1" smtClean="0">
                <a:solidFill>
                  <a:srgbClr val="92D050"/>
                </a:solidFill>
              </a:rPr>
              <a:t>username,password</a:t>
            </a:r>
            <a:r>
              <a:rPr lang="en-US" sz="2000" dirty="0" smtClean="0">
                <a:solidFill>
                  <a:srgbClr val="92D050"/>
                </a:solidFill>
              </a:rPr>
              <a:t> WHERE </a:t>
            </a:r>
            <a:r>
              <a:rPr lang="en-US" sz="1800" cap="none" dirty="0" smtClean="0">
                <a:solidFill>
                  <a:srgbClr val="92D050"/>
                </a:solidFill>
              </a:rPr>
              <a:t>username=‘</a:t>
            </a:r>
            <a:r>
              <a:rPr lang="en-US" sz="1800" cap="none" dirty="0" smtClean="0">
                <a:solidFill>
                  <a:srgbClr val="FFC000"/>
                </a:solidFill>
              </a:rPr>
              <a:t>username</a:t>
            </a:r>
            <a:r>
              <a:rPr lang="en-US" sz="1800" cap="none" dirty="0" smtClean="0">
                <a:solidFill>
                  <a:srgbClr val="92D050"/>
                </a:solidFill>
              </a:rPr>
              <a:t>’</a:t>
            </a:r>
            <a:r>
              <a:rPr lang="en-US" sz="2000" dirty="0" smtClean="0">
                <a:solidFill>
                  <a:srgbClr val="92D050"/>
                </a:solidFill>
              </a:rPr>
              <a:t> AND </a:t>
            </a:r>
            <a:r>
              <a:rPr lang="en-US" sz="1800" cap="none" dirty="0" smtClean="0">
                <a:solidFill>
                  <a:srgbClr val="92D050"/>
                </a:solidFill>
              </a:rPr>
              <a:t>password=‘</a:t>
            </a:r>
            <a:r>
              <a:rPr lang="en-US" sz="1800" cap="none" dirty="0" smtClean="0">
                <a:solidFill>
                  <a:srgbClr val="FFC000"/>
                </a:solidFill>
              </a:rPr>
              <a:t>password</a:t>
            </a:r>
            <a:r>
              <a:rPr lang="en-US" sz="1800" cap="none" dirty="0" smtClean="0">
                <a:solidFill>
                  <a:srgbClr val="92D050"/>
                </a:solidFill>
              </a:rPr>
              <a:t>’</a:t>
            </a:r>
            <a:r>
              <a:rPr lang="en-US" sz="2000" dirty="0" smtClean="0">
                <a:solidFill>
                  <a:srgbClr val="92D050"/>
                </a:solidFill>
              </a:rPr>
              <a:t>;</a:t>
            </a:r>
          </a:p>
          <a:p>
            <a:pPr marL="0" indent="0" algn="ctr">
              <a:buNone/>
            </a:pPr>
            <a:endParaRPr lang="en-US" sz="2000" dirty="0">
              <a:solidFill>
                <a:srgbClr val="92D050"/>
              </a:solidFill>
            </a:endParaRPr>
          </a:p>
          <a:p>
            <a:pPr marL="0" lvl="0" indent="0">
              <a:buNone/>
            </a:pPr>
            <a:r>
              <a:rPr lang="en-US" sz="2000" dirty="0">
                <a:solidFill>
                  <a:srgbClr val="92D050"/>
                </a:solidFill>
              </a:rPr>
              <a:t>SELECT </a:t>
            </a:r>
            <a:r>
              <a:rPr lang="en-US" sz="1800" cap="none" dirty="0" err="1">
                <a:solidFill>
                  <a:srgbClr val="92D050"/>
                </a:solidFill>
              </a:rPr>
              <a:t>username,password</a:t>
            </a:r>
            <a:r>
              <a:rPr lang="en-US" sz="2000" dirty="0">
                <a:solidFill>
                  <a:srgbClr val="92D050"/>
                </a:solidFill>
              </a:rPr>
              <a:t> WHERE </a:t>
            </a:r>
            <a:r>
              <a:rPr lang="en-US" sz="1800" cap="none" dirty="0">
                <a:solidFill>
                  <a:srgbClr val="92D050"/>
                </a:solidFill>
              </a:rPr>
              <a:t>username</a:t>
            </a:r>
            <a:r>
              <a:rPr lang="en-US" sz="1800" cap="none" dirty="0" smtClean="0">
                <a:solidFill>
                  <a:srgbClr val="92D050"/>
                </a:solidFill>
              </a:rPr>
              <a:t>=‘</a:t>
            </a:r>
            <a:r>
              <a:rPr lang="en-US" sz="1800" cap="none" dirty="0" smtClean="0">
                <a:solidFill>
                  <a:srgbClr val="FFC000"/>
                </a:solidFill>
              </a:rPr>
              <a:t>admin</a:t>
            </a:r>
            <a:r>
              <a:rPr lang="en-US" sz="1800" cap="none" dirty="0" smtClean="0">
                <a:solidFill>
                  <a:srgbClr val="92D050"/>
                </a:solidFill>
              </a:rPr>
              <a:t>’</a:t>
            </a:r>
            <a:r>
              <a:rPr lang="en-US" sz="2000" dirty="0" smtClean="0">
                <a:solidFill>
                  <a:srgbClr val="92D050"/>
                </a:solidFill>
              </a:rPr>
              <a:t> </a:t>
            </a:r>
            <a:r>
              <a:rPr lang="en-US" sz="2000" dirty="0">
                <a:solidFill>
                  <a:srgbClr val="92D050"/>
                </a:solidFill>
              </a:rPr>
              <a:t>AND </a:t>
            </a:r>
            <a:r>
              <a:rPr lang="en-US" sz="1800" cap="none" dirty="0">
                <a:solidFill>
                  <a:srgbClr val="92D050"/>
                </a:solidFill>
              </a:rPr>
              <a:t>password</a:t>
            </a:r>
            <a:r>
              <a:rPr lang="en-US" sz="1800" cap="none" dirty="0" smtClean="0">
                <a:solidFill>
                  <a:srgbClr val="92D050"/>
                </a:solidFill>
              </a:rPr>
              <a:t>=‘</a:t>
            </a:r>
            <a:r>
              <a:rPr lang="en-US" sz="1800" cap="none" dirty="0" smtClean="0">
                <a:solidFill>
                  <a:srgbClr val="FFC000"/>
                </a:solidFill>
              </a:rPr>
              <a:t>abc123</a:t>
            </a:r>
            <a:r>
              <a:rPr lang="en-US" sz="1800" cap="none" dirty="0" smtClean="0">
                <a:solidFill>
                  <a:srgbClr val="92D050"/>
                </a:solidFill>
              </a:rPr>
              <a:t>’</a:t>
            </a:r>
            <a:r>
              <a:rPr lang="en-US" sz="2000" dirty="0" smtClean="0">
                <a:solidFill>
                  <a:srgbClr val="92D050"/>
                </a:solidFill>
              </a:rPr>
              <a:t>;</a:t>
            </a:r>
          </a:p>
          <a:p>
            <a:pPr marL="0" lvl="0" indent="0">
              <a:buNone/>
            </a:pPr>
            <a:endParaRPr lang="en-US" sz="2000" dirty="0">
              <a:solidFill>
                <a:srgbClr val="92D050"/>
              </a:solidFill>
            </a:endParaRPr>
          </a:p>
          <a:p>
            <a:pPr marL="0" lvl="0" indent="0">
              <a:buNone/>
            </a:pPr>
            <a:r>
              <a:rPr lang="en-US" sz="2000" dirty="0">
                <a:solidFill>
                  <a:srgbClr val="92D050"/>
                </a:solidFill>
              </a:rPr>
              <a:t>SELECT </a:t>
            </a:r>
            <a:r>
              <a:rPr lang="en-US" sz="1800" cap="none" dirty="0" err="1">
                <a:solidFill>
                  <a:srgbClr val="92D050"/>
                </a:solidFill>
              </a:rPr>
              <a:t>username,password</a:t>
            </a:r>
            <a:r>
              <a:rPr lang="en-US" sz="2000" dirty="0">
                <a:solidFill>
                  <a:srgbClr val="92D050"/>
                </a:solidFill>
              </a:rPr>
              <a:t> WHERE </a:t>
            </a:r>
            <a:r>
              <a:rPr lang="en-US" sz="1800" cap="none" dirty="0">
                <a:solidFill>
                  <a:srgbClr val="92D050"/>
                </a:solidFill>
              </a:rPr>
              <a:t>username=‘</a:t>
            </a:r>
            <a:r>
              <a:rPr lang="en-US" sz="1800" cap="none" dirty="0" smtClean="0">
                <a:solidFill>
                  <a:srgbClr val="FFC000"/>
                </a:solidFill>
              </a:rPr>
              <a:t>admin’ </a:t>
            </a:r>
            <a:r>
              <a:rPr lang="en-US" sz="1800" cap="none" dirty="0" err="1" smtClean="0">
                <a:solidFill>
                  <a:srgbClr val="FFC000"/>
                </a:solidFill>
              </a:rPr>
              <a:t>blabla</a:t>
            </a:r>
            <a:r>
              <a:rPr lang="en-US" sz="1800" cap="none" dirty="0" smtClean="0">
                <a:solidFill>
                  <a:srgbClr val="92D050"/>
                </a:solidFill>
              </a:rPr>
              <a:t>’</a:t>
            </a:r>
            <a:r>
              <a:rPr lang="en-US" sz="2000" dirty="0" smtClean="0">
                <a:solidFill>
                  <a:srgbClr val="92D050"/>
                </a:solidFill>
              </a:rPr>
              <a:t> </a:t>
            </a:r>
            <a:r>
              <a:rPr lang="en-US" sz="2000" dirty="0">
                <a:solidFill>
                  <a:srgbClr val="92D050"/>
                </a:solidFill>
              </a:rPr>
              <a:t>AND </a:t>
            </a:r>
            <a:r>
              <a:rPr lang="en-US" sz="1800" cap="none" dirty="0">
                <a:solidFill>
                  <a:srgbClr val="92D050"/>
                </a:solidFill>
              </a:rPr>
              <a:t>password=‘</a:t>
            </a:r>
            <a:r>
              <a:rPr lang="en-US" sz="1800" cap="none" dirty="0">
                <a:solidFill>
                  <a:srgbClr val="FFC000"/>
                </a:solidFill>
              </a:rPr>
              <a:t>abc123</a:t>
            </a:r>
            <a:r>
              <a:rPr lang="en-US" sz="1800" cap="none" dirty="0" smtClean="0">
                <a:solidFill>
                  <a:srgbClr val="92D050"/>
                </a:solidFill>
              </a:rPr>
              <a:t>’</a:t>
            </a:r>
            <a:r>
              <a:rPr lang="en-US" sz="2000" dirty="0" smtClean="0">
                <a:solidFill>
                  <a:srgbClr val="92D050"/>
                </a:solidFill>
              </a:rPr>
              <a:t>;</a:t>
            </a:r>
          </a:p>
          <a:p>
            <a:pPr marL="0" lvl="0" indent="0">
              <a:buNone/>
            </a:pPr>
            <a:endParaRPr lang="en-US" sz="2000" dirty="0">
              <a:solidFill>
                <a:srgbClr val="92D050"/>
              </a:solidFill>
            </a:endParaRPr>
          </a:p>
          <a:p>
            <a:pPr marL="0" lvl="0" indent="0">
              <a:buNone/>
            </a:pPr>
            <a:r>
              <a:rPr lang="en-US" sz="2000" dirty="0">
                <a:solidFill>
                  <a:srgbClr val="92D050"/>
                </a:solidFill>
              </a:rPr>
              <a:t>SELECT </a:t>
            </a:r>
            <a:r>
              <a:rPr lang="en-US" sz="1800" cap="none" dirty="0" err="1">
                <a:solidFill>
                  <a:srgbClr val="92D050"/>
                </a:solidFill>
              </a:rPr>
              <a:t>username,password</a:t>
            </a:r>
            <a:r>
              <a:rPr lang="en-US" sz="2000" dirty="0">
                <a:solidFill>
                  <a:srgbClr val="92D050"/>
                </a:solidFill>
              </a:rPr>
              <a:t> WHERE </a:t>
            </a:r>
            <a:r>
              <a:rPr lang="en-US" sz="1800" cap="none" dirty="0">
                <a:solidFill>
                  <a:srgbClr val="92D050"/>
                </a:solidFill>
              </a:rPr>
              <a:t>username=‘</a:t>
            </a:r>
            <a:r>
              <a:rPr lang="en-US" sz="1800" cap="none" dirty="0" smtClean="0">
                <a:solidFill>
                  <a:srgbClr val="FFC000"/>
                </a:solidFill>
              </a:rPr>
              <a:t>admin’ OR 1 OR ‘</a:t>
            </a:r>
            <a:r>
              <a:rPr lang="en-US" sz="1800" cap="none" dirty="0" smtClean="0">
                <a:solidFill>
                  <a:srgbClr val="92D050"/>
                </a:solidFill>
              </a:rPr>
              <a:t>’</a:t>
            </a:r>
            <a:r>
              <a:rPr lang="en-US" sz="2000" dirty="0" smtClean="0">
                <a:solidFill>
                  <a:srgbClr val="92D050"/>
                </a:solidFill>
              </a:rPr>
              <a:t> </a:t>
            </a:r>
            <a:r>
              <a:rPr lang="en-US" sz="2000" dirty="0">
                <a:solidFill>
                  <a:srgbClr val="92D050"/>
                </a:solidFill>
              </a:rPr>
              <a:t>AND </a:t>
            </a:r>
            <a:r>
              <a:rPr lang="en-US" sz="1800" cap="none" dirty="0">
                <a:solidFill>
                  <a:srgbClr val="92D050"/>
                </a:solidFill>
              </a:rPr>
              <a:t>password=‘</a:t>
            </a:r>
            <a:r>
              <a:rPr lang="en-US" sz="1800" cap="none" dirty="0">
                <a:solidFill>
                  <a:srgbClr val="FFC000"/>
                </a:solidFill>
              </a:rPr>
              <a:t>abc123</a:t>
            </a:r>
            <a:r>
              <a:rPr lang="en-US" sz="1800" cap="none" dirty="0">
                <a:solidFill>
                  <a:srgbClr val="92D050"/>
                </a:solidFill>
              </a:rPr>
              <a:t>’</a:t>
            </a:r>
            <a:r>
              <a:rPr lang="en-US" sz="2000" dirty="0">
                <a:solidFill>
                  <a:srgbClr val="92D050"/>
                </a:solidFill>
              </a:rPr>
              <a:t>;</a:t>
            </a:r>
          </a:p>
          <a:p>
            <a:pPr marL="0" lvl="0" indent="0">
              <a:buNone/>
            </a:pPr>
            <a:endParaRPr lang="en-US" sz="2000" dirty="0">
              <a:solidFill>
                <a:srgbClr val="92D050"/>
              </a:solidFill>
            </a:endParaRPr>
          </a:p>
          <a:p>
            <a:pPr marL="0" lvl="0" indent="0">
              <a:buNone/>
            </a:pPr>
            <a:r>
              <a:rPr lang="en-US" sz="2000" dirty="0">
                <a:solidFill>
                  <a:srgbClr val="92D050"/>
                </a:solidFill>
              </a:rPr>
              <a:t>SELECT </a:t>
            </a:r>
            <a:r>
              <a:rPr lang="en-US" sz="1800" cap="none" dirty="0" err="1">
                <a:solidFill>
                  <a:srgbClr val="92D050"/>
                </a:solidFill>
              </a:rPr>
              <a:t>username,password</a:t>
            </a:r>
            <a:r>
              <a:rPr lang="en-US" sz="2000" dirty="0">
                <a:solidFill>
                  <a:srgbClr val="92D050"/>
                </a:solidFill>
              </a:rPr>
              <a:t> WHERE </a:t>
            </a:r>
            <a:r>
              <a:rPr lang="en-US" sz="1800" cap="none" dirty="0">
                <a:solidFill>
                  <a:srgbClr val="92D050"/>
                </a:solidFill>
              </a:rPr>
              <a:t>username=‘</a:t>
            </a:r>
            <a:r>
              <a:rPr lang="en-US" sz="1800" cap="none" dirty="0" smtClean="0">
                <a:solidFill>
                  <a:srgbClr val="FFC000"/>
                </a:solidFill>
              </a:rPr>
              <a:t>admin’#</a:t>
            </a:r>
            <a:r>
              <a:rPr lang="en-US" sz="1800" cap="none" dirty="0" smtClean="0">
                <a:solidFill>
                  <a:srgbClr val="92D050"/>
                </a:solidFill>
              </a:rPr>
              <a:t>’</a:t>
            </a:r>
            <a:r>
              <a:rPr lang="en-US" sz="2000" dirty="0" smtClean="0">
                <a:solidFill>
                  <a:srgbClr val="92D050"/>
                </a:solidFill>
              </a:rPr>
              <a:t> </a:t>
            </a:r>
            <a:r>
              <a:rPr lang="en-US" sz="2000" dirty="0">
                <a:solidFill>
                  <a:srgbClr val="92D050"/>
                </a:solidFill>
              </a:rPr>
              <a:t>AND </a:t>
            </a:r>
            <a:r>
              <a:rPr lang="en-US" sz="1800" cap="none" dirty="0">
                <a:solidFill>
                  <a:srgbClr val="92D050"/>
                </a:solidFill>
              </a:rPr>
              <a:t>password=‘</a:t>
            </a:r>
            <a:r>
              <a:rPr lang="en-US" sz="1800" cap="none" dirty="0">
                <a:solidFill>
                  <a:srgbClr val="FFC000"/>
                </a:solidFill>
              </a:rPr>
              <a:t>abc123</a:t>
            </a:r>
            <a:r>
              <a:rPr lang="en-US" sz="1800" cap="none" dirty="0" smtClean="0">
                <a:solidFill>
                  <a:srgbClr val="92D050"/>
                </a:solidFill>
              </a:rPr>
              <a:t>’</a:t>
            </a:r>
            <a:r>
              <a:rPr lang="en-US" sz="2000" dirty="0" smtClean="0">
                <a:solidFill>
                  <a:srgbClr val="92D050"/>
                </a:solidFill>
              </a:rPr>
              <a:t>;</a:t>
            </a:r>
          </a:p>
          <a:p>
            <a:pPr marL="0" lvl="0" indent="0">
              <a:buNone/>
            </a:pPr>
            <a:r>
              <a:rPr lang="en-US" sz="2000" dirty="0">
                <a:solidFill>
                  <a:srgbClr val="92D050"/>
                </a:solidFill>
              </a:rPr>
              <a:t>SELECT </a:t>
            </a:r>
            <a:r>
              <a:rPr lang="en-US" sz="1800" cap="none" dirty="0" err="1">
                <a:solidFill>
                  <a:srgbClr val="92D050"/>
                </a:solidFill>
              </a:rPr>
              <a:t>username,password</a:t>
            </a:r>
            <a:r>
              <a:rPr lang="en-US" sz="2000" dirty="0">
                <a:solidFill>
                  <a:srgbClr val="92D050"/>
                </a:solidFill>
              </a:rPr>
              <a:t> WHERE </a:t>
            </a:r>
            <a:r>
              <a:rPr lang="en-US" sz="1800" cap="none" dirty="0">
                <a:solidFill>
                  <a:srgbClr val="92D050"/>
                </a:solidFill>
              </a:rPr>
              <a:t>username=‘</a:t>
            </a:r>
            <a:r>
              <a:rPr lang="en-US" sz="1800" cap="none" dirty="0" smtClean="0">
                <a:solidFill>
                  <a:srgbClr val="FFC000"/>
                </a:solidFill>
              </a:rPr>
              <a:t>admin’-- </a:t>
            </a:r>
            <a:r>
              <a:rPr lang="en-US" sz="1800" cap="none" dirty="0" smtClean="0">
                <a:solidFill>
                  <a:srgbClr val="92D050"/>
                </a:solidFill>
              </a:rPr>
              <a:t>’</a:t>
            </a:r>
            <a:r>
              <a:rPr lang="en-US" sz="2000" dirty="0" smtClean="0">
                <a:solidFill>
                  <a:srgbClr val="92D050"/>
                </a:solidFill>
              </a:rPr>
              <a:t> </a:t>
            </a:r>
            <a:r>
              <a:rPr lang="en-US" sz="2000" dirty="0">
                <a:solidFill>
                  <a:srgbClr val="92D050"/>
                </a:solidFill>
              </a:rPr>
              <a:t>AND </a:t>
            </a:r>
            <a:r>
              <a:rPr lang="en-US" sz="1800" cap="none" dirty="0">
                <a:solidFill>
                  <a:srgbClr val="92D050"/>
                </a:solidFill>
              </a:rPr>
              <a:t>password=‘</a:t>
            </a:r>
            <a:r>
              <a:rPr lang="en-US" sz="1800" cap="none" dirty="0">
                <a:solidFill>
                  <a:srgbClr val="FFC000"/>
                </a:solidFill>
              </a:rPr>
              <a:t>abc123</a:t>
            </a:r>
            <a:r>
              <a:rPr lang="en-US" sz="1800" cap="none" dirty="0">
                <a:solidFill>
                  <a:srgbClr val="92D050"/>
                </a:solidFill>
              </a:rPr>
              <a:t>’</a:t>
            </a:r>
            <a:r>
              <a:rPr lang="en-US" sz="2000" dirty="0">
                <a:solidFill>
                  <a:srgbClr val="92D050"/>
                </a:solidFill>
              </a:rPr>
              <a:t>;</a:t>
            </a:r>
          </a:p>
          <a:p>
            <a:pPr marL="0" lvl="0" indent="0">
              <a:buNone/>
            </a:pPr>
            <a:endParaRPr lang="en-US" sz="2000" dirty="0">
              <a:solidFill>
                <a:srgbClr val="92D050"/>
              </a:solidFill>
            </a:endParaRPr>
          </a:p>
          <a:p>
            <a:pPr marL="0" lvl="0" indent="0">
              <a:buNone/>
            </a:pPr>
            <a:endParaRPr lang="en-US" sz="2000" dirty="0">
              <a:solidFill>
                <a:srgbClr val="92D050"/>
              </a:solidFill>
            </a:endParaRPr>
          </a:p>
          <a:p>
            <a:pPr marL="0" indent="0">
              <a:buNone/>
            </a:pPr>
            <a:endParaRPr lang="en-US" sz="2400" dirty="0">
              <a:solidFill>
                <a:srgbClr val="92D05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032021" y="2239536"/>
            <a:ext cx="1956621" cy="367366"/>
          </a:xfrm>
          <a:prstGeom prst="rect">
            <a:avLst/>
          </a:prstGeom>
          <a:ln w="28575"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85000"/>
                </a:schemeClr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411861" y="2237317"/>
            <a:ext cx="1956621" cy="367366"/>
          </a:xfrm>
          <a:prstGeom prst="rect">
            <a:avLst/>
          </a:prstGeom>
          <a:ln w="28575"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8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938992" y="2235351"/>
            <a:ext cx="1124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username</a:t>
            </a:r>
            <a:endParaRPr lang="en-US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336320" y="2235351"/>
            <a:ext cx="1079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password</a:t>
            </a:r>
            <a:endParaRPr lang="en-US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032021" y="3020813"/>
            <a:ext cx="1956621" cy="367366"/>
          </a:xfrm>
          <a:prstGeom prst="rect">
            <a:avLst/>
          </a:prstGeom>
          <a:ln w="28575"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85000"/>
                </a:schemeClr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411861" y="3018594"/>
            <a:ext cx="1956621" cy="367366"/>
          </a:xfrm>
          <a:prstGeom prst="rect">
            <a:avLst/>
          </a:prstGeom>
          <a:ln w="28575"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8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938992" y="3016628"/>
            <a:ext cx="1124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username</a:t>
            </a:r>
            <a:endParaRPr lang="en-US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336320" y="3016628"/>
            <a:ext cx="1079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password</a:t>
            </a:r>
            <a:endParaRPr lang="en-US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3032021" y="3813299"/>
            <a:ext cx="1956621" cy="367366"/>
          </a:xfrm>
          <a:prstGeom prst="rect">
            <a:avLst/>
          </a:prstGeom>
          <a:ln w="28575"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85000"/>
                </a:schemeClr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6411861" y="3811080"/>
            <a:ext cx="1956621" cy="367366"/>
          </a:xfrm>
          <a:prstGeom prst="rect">
            <a:avLst/>
          </a:prstGeom>
          <a:ln w="28575"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85000"/>
                </a:schemeClr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938992" y="3809114"/>
            <a:ext cx="1124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username</a:t>
            </a:r>
            <a:endParaRPr lang="en-US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336320" y="3809114"/>
            <a:ext cx="1079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password</a:t>
            </a:r>
            <a:endParaRPr lang="en-US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3032021" y="4635887"/>
            <a:ext cx="1956621" cy="367366"/>
          </a:xfrm>
          <a:prstGeom prst="rect">
            <a:avLst/>
          </a:prstGeom>
          <a:ln w="28575"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85000"/>
                </a:schemeClr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6411861" y="4633668"/>
            <a:ext cx="1956621" cy="367366"/>
          </a:xfrm>
          <a:prstGeom prst="rect">
            <a:avLst/>
          </a:prstGeom>
          <a:ln w="28575"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85000"/>
                </a:schemeClr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938992" y="4631702"/>
            <a:ext cx="1124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username</a:t>
            </a:r>
            <a:endParaRPr lang="en-US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336320" y="4631702"/>
            <a:ext cx="1079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password</a:t>
            </a:r>
            <a:endParaRPr lang="en-US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558123" y="2235351"/>
            <a:ext cx="904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C000"/>
                </a:solidFill>
                <a:latin typeface="Century Gothic" charset="0"/>
                <a:ea typeface="Century Gothic" charset="0"/>
                <a:cs typeface="Century Gothic" charset="0"/>
              </a:rPr>
              <a:t>admin</a:t>
            </a:r>
            <a:endParaRPr lang="en-US" b="1" dirty="0">
              <a:solidFill>
                <a:srgbClr val="FFC000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873841" y="2235351"/>
            <a:ext cx="1032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C000"/>
                </a:solidFill>
                <a:latin typeface="Century Gothic" charset="0"/>
                <a:ea typeface="Century Gothic" charset="0"/>
                <a:cs typeface="Century Gothic" charset="0"/>
              </a:rPr>
              <a:t>abc123</a:t>
            </a:r>
            <a:endParaRPr lang="en-US" b="1" dirty="0">
              <a:solidFill>
                <a:srgbClr val="FFC000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137452" y="3031192"/>
            <a:ext cx="1768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C000"/>
                </a:solidFill>
                <a:latin typeface="Century Gothic" charset="0"/>
                <a:ea typeface="Century Gothic" charset="0"/>
                <a:cs typeface="Century Gothic" charset="0"/>
              </a:rPr>
              <a:t>admin’ </a:t>
            </a:r>
            <a:r>
              <a:rPr lang="en-US" b="1" dirty="0" err="1" smtClean="0">
                <a:solidFill>
                  <a:srgbClr val="FFC000"/>
                </a:solidFill>
                <a:latin typeface="Century Gothic" charset="0"/>
                <a:ea typeface="Century Gothic" charset="0"/>
                <a:cs typeface="Century Gothic" charset="0"/>
              </a:rPr>
              <a:t>blabla</a:t>
            </a:r>
            <a:endParaRPr lang="en-US" b="1" dirty="0">
              <a:solidFill>
                <a:srgbClr val="FFC000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873842" y="3007981"/>
            <a:ext cx="1032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C000"/>
                </a:solidFill>
                <a:latin typeface="Century Gothic" charset="0"/>
                <a:ea typeface="Century Gothic" charset="0"/>
                <a:cs typeface="Century Gothic" charset="0"/>
              </a:rPr>
              <a:t>abc123</a:t>
            </a:r>
            <a:endParaRPr lang="en-US" b="1" dirty="0">
              <a:solidFill>
                <a:srgbClr val="FFC000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000397" y="3809114"/>
            <a:ext cx="20778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C000"/>
                </a:solidFill>
                <a:latin typeface="Century Gothic" charset="0"/>
                <a:ea typeface="Century Gothic" charset="0"/>
                <a:cs typeface="Century Gothic" charset="0"/>
              </a:rPr>
              <a:t>admin’ OR 1 OR ‘</a:t>
            </a:r>
            <a:endParaRPr lang="en-US" b="1" dirty="0">
              <a:solidFill>
                <a:srgbClr val="FFC000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873841" y="3816628"/>
            <a:ext cx="1032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C000"/>
                </a:solidFill>
                <a:latin typeface="Century Gothic" charset="0"/>
                <a:ea typeface="Century Gothic" charset="0"/>
                <a:cs typeface="Century Gothic" charset="0"/>
              </a:rPr>
              <a:t>abc123</a:t>
            </a:r>
            <a:endParaRPr lang="en-US" b="1" dirty="0">
              <a:solidFill>
                <a:srgbClr val="FFC000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465420" y="4638106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C000"/>
                </a:solidFill>
                <a:latin typeface="Century Gothic" charset="0"/>
                <a:ea typeface="Century Gothic" charset="0"/>
                <a:cs typeface="Century Gothic" charset="0"/>
              </a:rPr>
              <a:t>admin’#</a:t>
            </a:r>
            <a:endParaRPr lang="en-US" b="1" dirty="0">
              <a:solidFill>
                <a:srgbClr val="FFC000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873840" y="4636342"/>
            <a:ext cx="1032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C000"/>
                </a:solidFill>
                <a:latin typeface="Century Gothic" charset="0"/>
                <a:ea typeface="Century Gothic" charset="0"/>
                <a:cs typeface="Century Gothic" charset="0"/>
              </a:rPr>
              <a:t>abc123</a:t>
            </a:r>
            <a:endParaRPr lang="en-US" b="1" dirty="0">
              <a:solidFill>
                <a:srgbClr val="FFC000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0363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5" grpId="0"/>
      <p:bldP spid="16" grpId="0"/>
      <p:bldP spid="17" grpId="0" animBg="1"/>
      <p:bldP spid="18" grpId="0" animBg="1"/>
      <p:bldP spid="19" grpId="0"/>
      <p:bldP spid="20" grpId="0"/>
      <p:bldP spid="21" grpId="0" animBg="1"/>
      <p:bldP spid="22" grpId="0" animBg="1"/>
      <p:bldP spid="23" grpId="0"/>
      <p:bldP spid="24" grpId="0"/>
      <p:bldP spid="25" grpId="0" animBg="1"/>
      <p:bldP spid="26" grpId="0" animBg="1"/>
      <p:bldP spid="27" grpId="0"/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smtClean="0"/>
              <a:t>Common tools</a:t>
            </a:r>
          </a:p>
          <a:p>
            <a:pPr marL="0" indent="0">
              <a:buNone/>
            </a:pPr>
            <a:endParaRPr lang="en-US" dirty="0"/>
          </a:p>
          <a:p>
            <a:pPr>
              <a:buFont typeface="Cambria" charset="0"/>
              <a:buChar char="⎻"/>
            </a:pPr>
            <a:r>
              <a:rPr lang="en-US" dirty="0" err="1" smtClean="0"/>
              <a:t>Burpsuite</a:t>
            </a:r>
            <a:endParaRPr lang="en-US" dirty="0" smtClean="0"/>
          </a:p>
          <a:p>
            <a:pPr>
              <a:buFont typeface="Cambria" charset="0"/>
              <a:buChar char="⎻"/>
            </a:pPr>
            <a:r>
              <a:rPr lang="en-US" dirty="0" smtClean="0"/>
              <a:t>Firefox (supports many plugins)</a:t>
            </a:r>
          </a:p>
          <a:p>
            <a:pPr lvl="1">
              <a:buFont typeface="Cambria" charset="0"/>
              <a:buChar char="⎻"/>
            </a:pPr>
            <a:r>
              <a:rPr lang="en-US" dirty="0" err="1" smtClean="0"/>
              <a:t>Webdevelopper</a:t>
            </a:r>
            <a:endParaRPr lang="en-US" dirty="0" smtClean="0"/>
          </a:p>
          <a:p>
            <a:pPr lvl="1">
              <a:buFont typeface="Cambria" charset="0"/>
              <a:buChar char="⎻"/>
            </a:pPr>
            <a:r>
              <a:rPr lang="en-US" dirty="0" smtClean="0"/>
              <a:t>Firebug</a:t>
            </a:r>
          </a:p>
          <a:p>
            <a:pPr lvl="1">
              <a:buFont typeface="Cambria" charset="0"/>
              <a:buChar char="⎻"/>
            </a:pPr>
            <a:r>
              <a:rPr lang="en-US" dirty="0" err="1" smtClean="0"/>
              <a:t>Hackbar</a:t>
            </a:r>
            <a:endParaRPr lang="en-US" dirty="0" smtClean="0"/>
          </a:p>
          <a:p>
            <a:pPr lvl="1">
              <a:buFont typeface="Cambria" charset="0"/>
              <a:buChar char="⎻"/>
            </a:pPr>
            <a:r>
              <a:rPr lang="en-US" dirty="0" smtClean="0"/>
              <a:t>Cookies manager</a:t>
            </a:r>
          </a:p>
          <a:p>
            <a:pPr lvl="1">
              <a:buFont typeface="Cambria" charset="0"/>
              <a:buChar char="⎻"/>
            </a:pPr>
            <a:r>
              <a:rPr lang="en-US" dirty="0" smtClean="0"/>
              <a:t>Tamper data</a:t>
            </a:r>
          </a:p>
          <a:p>
            <a:pPr lvl="1">
              <a:buFont typeface="Cambria" charset="0"/>
              <a:buChar char="⎻"/>
            </a:pPr>
            <a:r>
              <a:rPr lang="en-US" dirty="0" smtClean="0"/>
              <a:t>Live http headers</a:t>
            </a:r>
          </a:p>
          <a:p>
            <a:pPr lvl="1">
              <a:buFont typeface="Cambria" charset="0"/>
              <a:buChar char="⎻"/>
            </a:pPr>
            <a:r>
              <a:rPr lang="en-US" dirty="0" smtClean="0"/>
              <a:t>User agent switcher</a:t>
            </a:r>
          </a:p>
          <a:p>
            <a:pPr lvl="1">
              <a:buFont typeface="Cambria" charset="0"/>
              <a:buChar char="⎻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0079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Hacking and its fields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dirty="0"/>
              <a:t>Steganography</a:t>
            </a:r>
          </a:p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r>
              <a:rPr lang="en-US" dirty="0" smtClean="0"/>
              <a:t>Cryptography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 smtClean="0"/>
              <a:t>Forensics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 smtClean="0"/>
              <a:t>Web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b="1" dirty="0" smtClean="0"/>
              <a:t>Reverse Engineering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054703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033587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/>
              <a:t>Reverse engineering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3359150"/>
            <a:ext cx="10515600" cy="1184275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3600" dirty="0" smtClean="0"/>
              <a:t>The reproduction or examination of an existing product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948413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Reverse engineering</a:t>
            </a:r>
            <a:endParaRPr lang="en-US" dirty="0"/>
          </a:p>
        </p:txBody>
      </p:sp>
      <p:pic>
        <p:nvPicPr>
          <p:cNvPr id="8194" name="Picture 2" descr="ttps://www.dionach.com/sites/default/files/reverse-engineering.gif"/>
          <p:cNvPicPr>
            <a:picLocks noGrp="1" noChangeAspect="1" noChangeArrowheads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85026" y="1027906"/>
            <a:ext cx="3241797" cy="15382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ttp://quardko.com/images/reverseengineering0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22424" y="3328794"/>
            <a:ext cx="6550025" cy="21555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0806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Reverse engineering</a:t>
            </a:r>
            <a:endParaRPr lang="en-US" dirty="0"/>
          </a:p>
        </p:txBody>
      </p:sp>
      <p:pic>
        <p:nvPicPr>
          <p:cNvPr id="9220" name="Picture 4" descr="ttps://dum21w3618van.cloudfront.net/images/rimecud.b/fig2.pn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6354" y="1504601"/>
            <a:ext cx="5955792" cy="29931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ttp://www.iacertification.org/images/malware%20sample%208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29175" y="3133725"/>
            <a:ext cx="5972175" cy="3390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6783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Reverse engineering </a:t>
            </a:r>
            <a:r>
              <a:rPr lang="mr-IN" dirty="0" smtClean="0"/>
              <a:t>–</a:t>
            </a:r>
            <a:r>
              <a:rPr lang="en-US" dirty="0"/>
              <a:t> </a:t>
            </a:r>
            <a:r>
              <a:rPr lang="en-US" spc="-150" dirty="0" smtClean="0"/>
              <a:t>what is it used </a:t>
            </a:r>
            <a:r>
              <a:rPr lang="en-US" dirty="0" smtClean="0"/>
              <a:t>for?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Analyzing malwares and finding how they work (i.e. malware analysis)</a:t>
            </a:r>
          </a:p>
          <a:p>
            <a:endParaRPr lang="en-US" dirty="0"/>
          </a:p>
          <a:p>
            <a:r>
              <a:rPr lang="en-US" dirty="0" smtClean="0"/>
              <a:t>Searching for vulnerabilities</a:t>
            </a:r>
          </a:p>
          <a:p>
            <a:endParaRPr lang="en-US" dirty="0"/>
          </a:p>
          <a:p>
            <a:r>
              <a:rPr lang="en-US" dirty="0" smtClean="0"/>
              <a:t>Removing software protection (i.e. cracking)</a:t>
            </a:r>
          </a:p>
          <a:p>
            <a:endParaRPr lang="en-US" dirty="0" smtClean="0"/>
          </a:p>
          <a:p>
            <a:r>
              <a:rPr lang="en-US" dirty="0" smtClean="0"/>
              <a:t>Deciphering file formats (or some mysterious protocol)</a:t>
            </a:r>
          </a:p>
          <a:p>
            <a:endParaRPr lang="en-US" dirty="0"/>
          </a:p>
          <a:p>
            <a:r>
              <a:rPr lang="en-US" dirty="0" smtClean="0"/>
              <a:t>Understanding the software (or more often a part of it) to copy it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6865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8277" y="1210700"/>
            <a:ext cx="10515600" cy="1325563"/>
          </a:xfrm>
        </p:spPr>
        <p:txBody>
          <a:bodyPr/>
          <a:lstStyle/>
          <a:p>
            <a:pPr algn="ctr"/>
            <a:r>
              <a:rPr lang="en-US" dirty="0" smtClean="0"/>
              <a:t>Welcome to the world of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41212" y="2385936"/>
            <a:ext cx="4509729" cy="3303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306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memory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283" y="1491329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Registers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15147" y="1830822"/>
            <a:ext cx="5751871" cy="4313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618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memory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833283" y="149132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cap="small" baseline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cap="small" baseline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cap="small" baseline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cap="small" baseline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cap="small" baseline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/>
              <a:t>Stack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61070" y="1867669"/>
            <a:ext cx="5860026" cy="4395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449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2208" y="2834005"/>
            <a:ext cx="10515600" cy="1325563"/>
          </a:xfrm>
        </p:spPr>
        <p:txBody>
          <a:bodyPr/>
          <a:lstStyle/>
          <a:p>
            <a:pPr algn="ctr"/>
            <a:r>
              <a:rPr lang="en-US" smtClean="0"/>
              <a:t>Definitions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689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memory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7816" y="2092569"/>
            <a:ext cx="6416368" cy="3948534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833283" y="149132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cap="small" baseline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cap="small" baseline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cap="small" baseline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cap="small" baseline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cap="small" baseline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/>
              <a:t>Heap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819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29813" y="462115"/>
            <a:ext cx="8937826" cy="5390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566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x</a:t>
            </a:r>
            <a:r>
              <a:rPr lang="en-US" sz="3600" dirty="0" smtClean="0"/>
              <a:t>86</a:t>
            </a:r>
            <a:r>
              <a:rPr lang="en-US" dirty="0" smtClean="0"/>
              <a:t> assembly instructions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 smtClean="0"/>
              <a:t>Add : addition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Sub : subtraction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 smtClean="0"/>
              <a:t>Mul</a:t>
            </a:r>
            <a:r>
              <a:rPr lang="en-US" dirty="0" smtClean="0"/>
              <a:t> : multiplication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 smtClean="0"/>
              <a:t>Div</a:t>
            </a:r>
            <a:r>
              <a:rPr lang="en-US" dirty="0" smtClean="0"/>
              <a:t> : division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4978450" y="1321356"/>
            <a:ext cx="2444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cap="small" dirty="0" smtClean="0">
                <a:latin typeface="Century Gothic" charset="0"/>
                <a:ea typeface="Century Gothic" charset="0"/>
                <a:cs typeface="Century Gothic" charset="0"/>
              </a:rPr>
              <a:t>Arithmetic operations</a:t>
            </a:r>
            <a:endParaRPr lang="en-US" b="1" cap="small" dirty="0"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050891" y="2182760"/>
            <a:ext cx="4090218" cy="76691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rgbClr val="FFC000"/>
                </a:solidFill>
                <a:latin typeface="Meiryo" charset="-128"/>
                <a:ea typeface="Meiryo" charset="-128"/>
                <a:cs typeface="Meiryo" charset="-128"/>
              </a:rPr>
              <a:t>add </a:t>
            </a:r>
            <a:r>
              <a:rPr lang="en-US" dirty="0" err="1" smtClean="0">
                <a:solidFill>
                  <a:srgbClr val="7030A0"/>
                </a:solidFill>
                <a:latin typeface="Meiryo" charset="-128"/>
                <a:ea typeface="Meiryo" charset="-128"/>
                <a:cs typeface="Meiryo" charset="-128"/>
              </a:rPr>
              <a:t>eax</a:t>
            </a:r>
            <a:r>
              <a:rPr lang="en-US" dirty="0" smtClean="0">
                <a:solidFill>
                  <a:srgbClr val="FFC000"/>
                </a:solidFill>
                <a:latin typeface="Meiryo" charset="-128"/>
                <a:ea typeface="Meiryo" charset="-128"/>
                <a:cs typeface="Meiryo" charset="-128"/>
              </a:rPr>
              <a:t>, </a:t>
            </a:r>
            <a:r>
              <a:rPr lang="en-US" dirty="0" smtClean="0">
                <a:solidFill>
                  <a:srgbClr val="00B0F0"/>
                </a:solidFill>
                <a:latin typeface="Meiryo" charset="-128"/>
                <a:ea typeface="Meiryo" charset="-128"/>
                <a:cs typeface="Meiryo" charset="-128"/>
              </a:rPr>
              <a:t>5</a:t>
            </a:r>
            <a:r>
              <a:rPr lang="en-US" dirty="0" smtClean="0">
                <a:solidFill>
                  <a:srgbClr val="FFC000"/>
                </a:solidFill>
                <a:latin typeface="Meiryo" charset="-128"/>
                <a:ea typeface="Meiryo" charset="-128"/>
                <a:cs typeface="Meiryo" charset="-128"/>
              </a:rPr>
              <a:t>;     </a:t>
            </a:r>
            <a:r>
              <a:rPr lang="en-US" dirty="0" smtClean="0">
                <a:solidFill>
                  <a:srgbClr val="F5B283"/>
                </a:solidFill>
                <a:latin typeface="Meiryo" charset="-128"/>
                <a:ea typeface="Meiryo" charset="-128"/>
                <a:cs typeface="Meiryo" charset="-128"/>
              </a:rPr>
              <a:t>// </a:t>
            </a:r>
            <a:r>
              <a:rPr lang="en-US" dirty="0" err="1" smtClean="0">
                <a:solidFill>
                  <a:srgbClr val="F5B283"/>
                </a:solidFill>
                <a:latin typeface="Meiryo" charset="-128"/>
                <a:ea typeface="Meiryo" charset="-128"/>
                <a:cs typeface="Meiryo" charset="-128"/>
              </a:rPr>
              <a:t>eax</a:t>
            </a:r>
            <a:r>
              <a:rPr lang="en-US" dirty="0" smtClean="0">
                <a:solidFill>
                  <a:srgbClr val="F5B283"/>
                </a:solidFill>
                <a:latin typeface="Meiryo" charset="-128"/>
                <a:ea typeface="Meiryo" charset="-128"/>
                <a:cs typeface="Meiryo" charset="-128"/>
              </a:rPr>
              <a:t> &lt;- </a:t>
            </a:r>
            <a:r>
              <a:rPr lang="en-US" dirty="0" err="1" smtClean="0">
                <a:solidFill>
                  <a:srgbClr val="F5B283"/>
                </a:solidFill>
                <a:latin typeface="Meiryo" charset="-128"/>
                <a:ea typeface="Meiryo" charset="-128"/>
                <a:cs typeface="Meiryo" charset="-128"/>
              </a:rPr>
              <a:t>eax</a:t>
            </a:r>
            <a:r>
              <a:rPr lang="en-US" dirty="0" smtClean="0">
                <a:solidFill>
                  <a:srgbClr val="F5B283"/>
                </a:solidFill>
                <a:latin typeface="Meiryo" charset="-128"/>
                <a:ea typeface="Meiryo" charset="-128"/>
                <a:cs typeface="Meiryo" charset="-128"/>
              </a:rPr>
              <a:t> + 5</a:t>
            </a:r>
          </a:p>
          <a:p>
            <a:r>
              <a:rPr lang="en-US" dirty="0" smtClean="0">
                <a:solidFill>
                  <a:srgbClr val="FFC000"/>
                </a:solidFill>
                <a:latin typeface="Meiryo" charset="-128"/>
                <a:ea typeface="Meiryo" charset="-128"/>
                <a:cs typeface="Meiryo" charset="-128"/>
              </a:rPr>
              <a:t>add </a:t>
            </a:r>
            <a:r>
              <a:rPr lang="en-US" dirty="0" err="1" smtClean="0">
                <a:solidFill>
                  <a:srgbClr val="7030A0"/>
                </a:solidFill>
                <a:latin typeface="Meiryo" charset="-128"/>
                <a:ea typeface="Meiryo" charset="-128"/>
                <a:cs typeface="Meiryo" charset="-128"/>
              </a:rPr>
              <a:t>eax</a:t>
            </a:r>
            <a:r>
              <a:rPr lang="en-US" dirty="0" smtClean="0">
                <a:solidFill>
                  <a:srgbClr val="FFC000"/>
                </a:solidFill>
                <a:latin typeface="Meiryo" charset="-128"/>
                <a:ea typeface="Meiryo" charset="-128"/>
                <a:cs typeface="Meiryo" charset="-128"/>
              </a:rPr>
              <a:t>, </a:t>
            </a:r>
            <a:r>
              <a:rPr lang="en-US" dirty="0" err="1" smtClean="0">
                <a:solidFill>
                  <a:srgbClr val="7030A0"/>
                </a:solidFill>
                <a:latin typeface="Meiryo" charset="-128"/>
                <a:ea typeface="Meiryo" charset="-128"/>
                <a:cs typeface="Meiryo" charset="-128"/>
              </a:rPr>
              <a:t>ebx</a:t>
            </a:r>
            <a:r>
              <a:rPr lang="en-US" dirty="0" smtClean="0">
                <a:solidFill>
                  <a:srgbClr val="FFC000"/>
                </a:solidFill>
                <a:latin typeface="Meiryo" charset="-128"/>
                <a:ea typeface="Meiryo" charset="-128"/>
                <a:cs typeface="Meiryo" charset="-128"/>
              </a:rPr>
              <a:t>; </a:t>
            </a:r>
            <a:r>
              <a:rPr lang="en-US" dirty="0" smtClean="0">
                <a:solidFill>
                  <a:srgbClr val="F5B283"/>
                </a:solidFill>
                <a:latin typeface="Meiryo" charset="-128"/>
                <a:ea typeface="Meiryo" charset="-128"/>
                <a:cs typeface="Meiryo" charset="-128"/>
              </a:rPr>
              <a:t>// </a:t>
            </a:r>
            <a:r>
              <a:rPr lang="en-US" dirty="0" err="1" smtClean="0">
                <a:solidFill>
                  <a:srgbClr val="F5B283"/>
                </a:solidFill>
                <a:latin typeface="Meiryo" charset="-128"/>
                <a:ea typeface="Meiryo" charset="-128"/>
                <a:cs typeface="Meiryo" charset="-128"/>
              </a:rPr>
              <a:t>eax</a:t>
            </a:r>
            <a:r>
              <a:rPr lang="en-US" dirty="0" smtClean="0">
                <a:solidFill>
                  <a:srgbClr val="F5B283"/>
                </a:solidFill>
                <a:latin typeface="Meiryo" charset="-128"/>
                <a:ea typeface="Meiryo" charset="-128"/>
                <a:cs typeface="Meiryo" charset="-128"/>
              </a:rPr>
              <a:t> &lt;- </a:t>
            </a:r>
            <a:r>
              <a:rPr lang="en-US" dirty="0" err="1" smtClean="0">
                <a:solidFill>
                  <a:srgbClr val="F5B283"/>
                </a:solidFill>
                <a:latin typeface="Meiryo" charset="-128"/>
                <a:ea typeface="Meiryo" charset="-128"/>
                <a:cs typeface="Meiryo" charset="-128"/>
              </a:rPr>
              <a:t>eax</a:t>
            </a:r>
            <a:r>
              <a:rPr lang="en-US" dirty="0" smtClean="0">
                <a:solidFill>
                  <a:srgbClr val="F5B283"/>
                </a:solidFill>
                <a:latin typeface="Meiryo" charset="-128"/>
                <a:ea typeface="Meiryo" charset="-128"/>
                <a:cs typeface="Meiryo" charset="-128"/>
              </a:rPr>
              <a:t> + </a:t>
            </a:r>
            <a:r>
              <a:rPr lang="en-US" dirty="0" err="1" smtClean="0">
                <a:solidFill>
                  <a:srgbClr val="F5B283"/>
                </a:solidFill>
                <a:latin typeface="Meiryo" charset="-128"/>
                <a:ea typeface="Meiryo" charset="-128"/>
                <a:cs typeface="Meiryo" charset="-128"/>
              </a:rPr>
              <a:t>ebx</a:t>
            </a:r>
            <a:endParaRPr lang="en-US" dirty="0">
              <a:solidFill>
                <a:srgbClr val="F5B283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050891" y="3412944"/>
            <a:ext cx="4090218" cy="76691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rgbClr val="FFC000"/>
                </a:solidFill>
                <a:latin typeface="Meiryo" charset="-128"/>
                <a:ea typeface="Meiryo" charset="-128"/>
                <a:cs typeface="Meiryo" charset="-128"/>
              </a:rPr>
              <a:t>sub </a:t>
            </a:r>
            <a:r>
              <a:rPr lang="en-US" dirty="0" err="1" smtClean="0">
                <a:solidFill>
                  <a:srgbClr val="7030A0"/>
                </a:solidFill>
                <a:latin typeface="Meiryo" charset="-128"/>
                <a:ea typeface="Meiryo" charset="-128"/>
                <a:cs typeface="Meiryo" charset="-128"/>
              </a:rPr>
              <a:t>eax</a:t>
            </a:r>
            <a:r>
              <a:rPr lang="en-US" dirty="0" smtClean="0">
                <a:solidFill>
                  <a:srgbClr val="FFC000"/>
                </a:solidFill>
                <a:latin typeface="Meiryo" charset="-128"/>
                <a:ea typeface="Meiryo" charset="-128"/>
                <a:cs typeface="Meiryo" charset="-128"/>
              </a:rPr>
              <a:t>, </a:t>
            </a:r>
            <a:r>
              <a:rPr lang="en-US" dirty="0" smtClean="0">
                <a:solidFill>
                  <a:srgbClr val="00B0F0"/>
                </a:solidFill>
                <a:latin typeface="Meiryo" charset="-128"/>
                <a:ea typeface="Meiryo" charset="-128"/>
                <a:cs typeface="Meiryo" charset="-128"/>
              </a:rPr>
              <a:t>5</a:t>
            </a:r>
            <a:r>
              <a:rPr lang="en-US" dirty="0" smtClean="0">
                <a:solidFill>
                  <a:srgbClr val="FFC000"/>
                </a:solidFill>
                <a:latin typeface="Meiryo" charset="-128"/>
                <a:ea typeface="Meiryo" charset="-128"/>
                <a:cs typeface="Meiryo" charset="-128"/>
              </a:rPr>
              <a:t>;    </a:t>
            </a:r>
            <a:r>
              <a:rPr lang="en-US" dirty="0" smtClean="0">
                <a:solidFill>
                  <a:srgbClr val="F5B283"/>
                </a:solidFill>
                <a:latin typeface="Meiryo" charset="-128"/>
                <a:ea typeface="Meiryo" charset="-128"/>
                <a:cs typeface="Meiryo" charset="-128"/>
              </a:rPr>
              <a:t>// </a:t>
            </a:r>
            <a:r>
              <a:rPr lang="en-US" dirty="0" err="1" smtClean="0">
                <a:solidFill>
                  <a:srgbClr val="F5B283"/>
                </a:solidFill>
                <a:latin typeface="Meiryo" charset="-128"/>
                <a:ea typeface="Meiryo" charset="-128"/>
                <a:cs typeface="Meiryo" charset="-128"/>
              </a:rPr>
              <a:t>eax</a:t>
            </a:r>
            <a:r>
              <a:rPr lang="en-US" dirty="0" smtClean="0">
                <a:solidFill>
                  <a:srgbClr val="F5B283"/>
                </a:solidFill>
                <a:latin typeface="Meiryo" charset="-128"/>
                <a:ea typeface="Meiryo" charset="-128"/>
                <a:cs typeface="Meiryo" charset="-128"/>
              </a:rPr>
              <a:t> &lt;- </a:t>
            </a:r>
            <a:r>
              <a:rPr lang="en-US" dirty="0" err="1" smtClean="0">
                <a:solidFill>
                  <a:srgbClr val="F5B283"/>
                </a:solidFill>
                <a:latin typeface="Meiryo" charset="-128"/>
                <a:ea typeface="Meiryo" charset="-128"/>
                <a:cs typeface="Meiryo" charset="-128"/>
              </a:rPr>
              <a:t>eax</a:t>
            </a:r>
            <a:r>
              <a:rPr lang="en-US" dirty="0" smtClean="0">
                <a:solidFill>
                  <a:srgbClr val="F5B283"/>
                </a:solidFill>
                <a:latin typeface="Meiryo" charset="-128"/>
                <a:ea typeface="Meiryo" charset="-128"/>
                <a:cs typeface="Meiryo" charset="-128"/>
              </a:rPr>
              <a:t> - 5</a:t>
            </a:r>
          </a:p>
          <a:p>
            <a:r>
              <a:rPr lang="en-US" dirty="0" smtClean="0">
                <a:solidFill>
                  <a:srgbClr val="FFC000"/>
                </a:solidFill>
                <a:latin typeface="Meiryo" charset="-128"/>
                <a:ea typeface="Meiryo" charset="-128"/>
                <a:cs typeface="Meiryo" charset="-128"/>
              </a:rPr>
              <a:t>sub </a:t>
            </a:r>
            <a:r>
              <a:rPr lang="en-US" dirty="0" err="1" smtClean="0">
                <a:solidFill>
                  <a:srgbClr val="7030A0"/>
                </a:solidFill>
                <a:latin typeface="Meiryo" charset="-128"/>
                <a:ea typeface="Meiryo" charset="-128"/>
                <a:cs typeface="Meiryo" charset="-128"/>
              </a:rPr>
              <a:t>ecx</a:t>
            </a:r>
            <a:r>
              <a:rPr lang="en-US" dirty="0" smtClean="0">
                <a:solidFill>
                  <a:srgbClr val="FFC000"/>
                </a:solidFill>
                <a:latin typeface="Meiryo" charset="-128"/>
                <a:ea typeface="Meiryo" charset="-128"/>
                <a:cs typeface="Meiryo" charset="-128"/>
              </a:rPr>
              <a:t>, </a:t>
            </a:r>
            <a:r>
              <a:rPr lang="en-US" dirty="0" err="1" smtClean="0">
                <a:solidFill>
                  <a:srgbClr val="7030A0"/>
                </a:solidFill>
                <a:latin typeface="Meiryo" charset="-128"/>
                <a:ea typeface="Meiryo" charset="-128"/>
                <a:cs typeface="Meiryo" charset="-128"/>
              </a:rPr>
              <a:t>edx</a:t>
            </a:r>
            <a:r>
              <a:rPr lang="en-US" dirty="0" smtClean="0">
                <a:solidFill>
                  <a:srgbClr val="FFC000"/>
                </a:solidFill>
                <a:latin typeface="Meiryo" charset="-128"/>
                <a:ea typeface="Meiryo" charset="-128"/>
                <a:cs typeface="Meiryo" charset="-128"/>
              </a:rPr>
              <a:t>; </a:t>
            </a:r>
            <a:r>
              <a:rPr lang="en-US" dirty="0" smtClean="0">
                <a:solidFill>
                  <a:srgbClr val="F5B283"/>
                </a:solidFill>
                <a:latin typeface="Meiryo" charset="-128"/>
                <a:ea typeface="Meiryo" charset="-128"/>
                <a:cs typeface="Meiryo" charset="-128"/>
              </a:rPr>
              <a:t>// </a:t>
            </a:r>
            <a:r>
              <a:rPr lang="en-US" dirty="0" err="1" smtClean="0">
                <a:solidFill>
                  <a:srgbClr val="F5B283"/>
                </a:solidFill>
                <a:latin typeface="Meiryo" charset="-128"/>
                <a:ea typeface="Meiryo" charset="-128"/>
                <a:cs typeface="Meiryo" charset="-128"/>
              </a:rPr>
              <a:t>ecx</a:t>
            </a:r>
            <a:r>
              <a:rPr lang="en-US" dirty="0" smtClean="0">
                <a:solidFill>
                  <a:srgbClr val="F5B283"/>
                </a:solidFill>
                <a:latin typeface="Meiryo" charset="-128"/>
                <a:ea typeface="Meiryo" charset="-128"/>
                <a:cs typeface="Meiryo" charset="-128"/>
              </a:rPr>
              <a:t> &lt;- </a:t>
            </a:r>
            <a:r>
              <a:rPr lang="en-US" dirty="0" err="1" smtClean="0">
                <a:solidFill>
                  <a:srgbClr val="F5B283"/>
                </a:solidFill>
                <a:latin typeface="Meiryo" charset="-128"/>
                <a:ea typeface="Meiryo" charset="-128"/>
                <a:cs typeface="Meiryo" charset="-128"/>
              </a:rPr>
              <a:t>ecx</a:t>
            </a:r>
            <a:r>
              <a:rPr lang="en-US" dirty="0" smtClean="0">
                <a:solidFill>
                  <a:srgbClr val="F5B283"/>
                </a:solidFill>
                <a:latin typeface="Meiryo" charset="-128"/>
                <a:ea typeface="Meiryo" charset="-128"/>
                <a:cs typeface="Meiryo" charset="-128"/>
              </a:rPr>
              <a:t> - </a:t>
            </a:r>
            <a:r>
              <a:rPr lang="en-US" dirty="0" err="1" smtClean="0">
                <a:solidFill>
                  <a:srgbClr val="F5B283"/>
                </a:solidFill>
                <a:latin typeface="Meiryo" charset="-128"/>
                <a:ea typeface="Meiryo" charset="-128"/>
                <a:cs typeface="Meiryo" charset="-128"/>
              </a:rPr>
              <a:t>edx</a:t>
            </a:r>
            <a:endParaRPr lang="en-US" dirty="0">
              <a:solidFill>
                <a:srgbClr val="F5B283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050891" y="4643128"/>
            <a:ext cx="4090218" cy="76691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>
                <a:solidFill>
                  <a:srgbClr val="FFC000"/>
                </a:solidFill>
                <a:latin typeface="Meiryo" charset="-128"/>
                <a:ea typeface="Meiryo" charset="-128"/>
                <a:cs typeface="Meiryo" charset="-128"/>
              </a:rPr>
              <a:t>mul</a:t>
            </a:r>
            <a:r>
              <a:rPr lang="en-US" dirty="0" smtClean="0">
                <a:solidFill>
                  <a:srgbClr val="FFC000"/>
                </a:solidFill>
                <a:latin typeface="Meiryo" charset="-128"/>
                <a:ea typeface="Meiryo" charset="-128"/>
                <a:cs typeface="Meiryo" charset="-128"/>
              </a:rPr>
              <a:t> </a:t>
            </a:r>
            <a:r>
              <a:rPr lang="en-US" dirty="0" err="1" smtClean="0">
                <a:solidFill>
                  <a:srgbClr val="7030A0"/>
                </a:solidFill>
                <a:latin typeface="Meiryo" charset="-128"/>
                <a:ea typeface="Meiryo" charset="-128"/>
                <a:cs typeface="Meiryo" charset="-128"/>
              </a:rPr>
              <a:t>eax</a:t>
            </a:r>
            <a:r>
              <a:rPr lang="en-US" dirty="0" smtClean="0">
                <a:solidFill>
                  <a:srgbClr val="FFC000"/>
                </a:solidFill>
                <a:latin typeface="Meiryo" charset="-128"/>
                <a:ea typeface="Meiryo" charset="-128"/>
                <a:cs typeface="Meiryo" charset="-128"/>
              </a:rPr>
              <a:t>;    </a:t>
            </a:r>
            <a:r>
              <a:rPr lang="en-US" dirty="0" smtClean="0">
                <a:solidFill>
                  <a:srgbClr val="F5B283"/>
                </a:solidFill>
                <a:latin typeface="Meiryo" charset="-128"/>
                <a:ea typeface="Meiryo" charset="-128"/>
                <a:cs typeface="Meiryo" charset="-128"/>
              </a:rPr>
              <a:t>// </a:t>
            </a:r>
            <a:r>
              <a:rPr lang="en-US" dirty="0" err="1" smtClean="0">
                <a:solidFill>
                  <a:srgbClr val="F5B283"/>
                </a:solidFill>
                <a:latin typeface="Meiryo" charset="-128"/>
                <a:ea typeface="Meiryo" charset="-128"/>
                <a:cs typeface="Meiryo" charset="-128"/>
              </a:rPr>
              <a:t>eax</a:t>
            </a:r>
            <a:r>
              <a:rPr lang="en-US" dirty="0" smtClean="0">
                <a:solidFill>
                  <a:srgbClr val="F5B283"/>
                </a:solidFill>
                <a:latin typeface="Meiryo" charset="-128"/>
                <a:ea typeface="Meiryo" charset="-128"/>
                <a:cs typeface="Meiryo" charset="-128"/>
              </a:rPr>
              <a:t> &lt;- </a:t>
            </a:r>
            <a:r>
              <a:rPr lang="en-US" dirty="0" err="1" smtClean="0">
                <a:solidFill>
                  <a:srgbClr val="F5B283"/>
                </a:solidFill>
                <a:latin typeface="Meiryo" charset="-128"/>
                <a:ea typeface="Meiryo" charset="-128"/>
                <a:cs typeface="Meiryo" charset="-128"/>
              </a:rPr>
              <a:t>eax</a:t>
            </a:r>
            <a:r>
              <a:rPr lang="en-US" dirty="0" smtClean="0">
                <a:solidFill>
                  <a:srgbClr val="F5B283"/>
                </a:solidFill>
                <a:latin typeface="Meiryo" charset="-128"/>
                <a:ea typeface="Meiryo" charset="-128"/>
                <a:cs typeface="Meiryo" charset="-128"/>
              </a:rPr>
              <a:t> * </a:t>
            </a:r>
            <a:r>
              <a:rPr lang="en-US" dirty="0" err="1" smtClean="0">
                <a:solidFill>
                  <a:srgbClr val="F5B283"/>
                </a:solidFill>
                <a:latin typeface="Meiryo" charset="-128"/>
                <a:ea typeface="Meiryo" charset="-128"/>
                <a:cs typeface="Meiryo" charset="-128"/>
              </a:rPr>
              <a:t>eax</a:t>
            </a:r>
            <a:endParaRPr lang="en-US" dirty="0" smtClean="0">
              <a:solidFill>
                <a:srgbClr val="F5B283"/>
              </a:solidFill>
              <a:latin typeface="Meiryo" charset="-128"/>
              <a:ea typeface="Meiryo" charset="-128"/>
              <a:cs typeface="Meiryo" charset="-128"/>
            </a:endParaRPr>
          </a:p>
          <a:p>
            <a:r>
              <a:rPr lang="en-US" dirty="0" err="1" smtClean="0">
                <a:solidFill>
                  <a:srgbClr val="FFC000"/>
                </a:solidFill>
                <a:latin typeface="Meiryo" charset="-128"/>
                <a:ea typeface="Meiryo" charset="-128"/>
                <a:cs typeface="Meiryo" charset="-128"/>
              </a:rPr>
              <a:t>mul</a:t>
            </a:r>
            <a:r>
              <a:rPr lang="en-US" dirty="0" smtClean="0">
                <a:solidFill>
                  <a:srgbClr val="FFC000"/>
                </a:solidFill>
                <a:latin typeface="Meiryo" charset="-128"/>
                <a:ea typeface="Meiryo" charset="-128"/>
                <a:cs typeface="Meiryo" charset="-128"/>
              </a:rPr>
              <a:t> </a:t>
            </a:r>
            <a:r>
              <a:rPr lang="en-US" dirty="0" smtClean="0">
                <a:solidFill>
                  <a:srgbClr val="7030A0"/>
                </a:solidFill>
                <a:latin typeface="Meiryo" charset="-128"/>
                <a:ea typeface="Meiryo" charset="-128"/>
                <a:cs typeface="Meiryo" charset="-128"/>
              </a:rPr>
              <a:t>10</a:t>
            </a:r>
            <a:r>
              <a:rPr lang="en-US" dirty="0" smtClean="0">
                <a:solidFill>
                  <a:srgbClr val="FFC000"/>
                </a:solidFill>
                <a:latin typeface="Meiryo" charset="-128"/>
                <a:ea typeface="Meiryo" charset="-128"/>
                <a:cs typeface="Meiryo" charset="-128"/>
              </a:rPr>
              <a:t>;     </a:t>
            </a:r>
            <a:r>
              <a:rPr lang="en-US" dirty="0" smtClean="0">
                <a:solidFill>
                  <a:srgbClr val="F5B283"/>
                </a:solidFill>
                <a:latin typeface="Meiryo" charset="-128"/>
                <a:ea typeface="Meiryo" charset="-128"/>
                <a:cs typeface="Meiryo" charset="-128"/>
              </a:rPr>
              <a:t>// </a:t>
            </a:r>
            <a:r>
              <a:rPr lang="en-US" dirty="0" err="1" smtClean="0">
                <a:solidFill>
                  <a:srgbClr val="F5B283"/>
                </a:solidFill>
                <a:latin typeface="Meiryo" charset="-128"/>
                <a:ea typeface="Meiryo" charset="-128"/>
                <a:cs typeface="Meiryo" charset="-128"/>
              </a:rPr>
              <a:t>eax</a:t>
            </a:r>
            <a:r>
              <a:rPr lang="en-US" dirty="0" smtClean="0">
                <a:solidFill>
                  <a:srgbClr val="F5B283"/>
                </a:solidFill>
                <a:latin typeface="Meiryo" charset="-128"/>
                <a:ea typeface="Meiryo" charset="-128"/>
                <a:cs typeface="Meiryo" charset="-128"/>
              </a:rPr>
              <a:t> &lt;- </a:t>
            </a:r>
            <a:r>
              <a:rPr lang="en-US" dirty="0" err="1" smtClean="0">
                <a:solidFill>
                  <a:srgbClr val="F5B283"/>
                </a:solidFill>
                <a:latin typeface="Meiryo" charset="-128"/>
                <a:ea typeface="Meiryo" charset="-128"/>
                <a:cs typeface="Meiryo" charset="-128"/>
              </a:rPr>
              <a:t>eax</a:t>
            </a:r>
            <a:r>
              <a:rPr lang="en-US" dirty="0" smtClean="0">
                <a:solidFill>
                  <a:srgbClr val="F5B283"/>
                </a:solidFill>
                <a:latin typeface="Meiryo" charset="-128"/>
                <a:ea typeface="Meiryo" charset="-128"/>
                <a:cs typeface="Meiryo" charset="-128"/>
              </a:rPr>
              <a:t> * 10</a:t>
            </a:r>
            <a:endParaRPr lang="en-US" dirty="0">
              <a:solidFill>
                <a:srgbClr val="F5B283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050891" y="5767181"/>
            <a:ext cx="4090218" cy="76691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rgbClr val="FFC000"/>
                </a:solidFill>
                <a:latin typeface="Meiryo" charset="-128"/>
                <a:ea typeface="Meiryo" charset="-128"/>
                <a:cs typeface="Meiryo" charset="-128"/>
              </a:rPr>
              <a:t>div </a:t>
            </a:r>
            <a:r>
              <a:rPr lang="en-US" dirty="0" err="1" smtClean="0">
                <a:solidFill>
                  <a:srgbClr val="7030A0"/>
                </a:solidFill>
                <a:latin typeface="Meiryo" charset="-128"/>
                <a:ea typeface="Meiryo" charset="-128"/>
                <a:cs typeface="Meiryo" charset="-128"/>
              </a:rPr>
              <a:t>ebx</a:t>
            </a:r>
            <a:r>
              <a:rPr lang="en-US" dirty="0" smtClean="0">
                <a:solidFill>
                  <a:srgbClr val="FFC000"/>
                </a:solidFill>
                <a:latin typeface="Meiryo" charset="-128"/>
                <a:ea typeface="Meiryo" charset="-128"/>
                <a:cs typeface="Meiryo" charset="-128"/>
              </a:rPr>
              <a:t>;    </a:t>
            </a:r>
            <a:r>
              <a:rPr lang="en-US" dirty="0" smtClean="0">
                <a:solidFill>
                  <a:srgbClr val="F5B283"/>
                </a:solidFill>
                <a:latin typeface="Meiryo" charset="-128"/>
                <a:ea typeface="Meiryo" charset="-128"/>
                <a:cs typeface="Meiryo" charset="-128"/>
              </a:rPr>
              <a:t>// </a:t>
            </a:r>
            <a:r>
              <a:rPr lang="en-US" dirty="0" err="1" smtClean="0">
                <a:solidFill>
                  <a:srgbClr val="F5B283"/>
                </a:solidFill>
                <a:latin typeface="Meiryo" charset="-128"/>
                <a:ea typeface="Meiryo" charset="-128"/>
                <a:cs typeface="Meiryo" charset="-128"/>
              </a:rPr>
              <a:t>edx:eax</a:t>
            </a:r>
            <a:r>
              <a:rPr lang="en-US" dirty="0" smtClean="0">
                <a:solidFill>
                  <a:srgbClr val="F5B283"/>
                </a:solidFill>
                <a:latin typeface="Meiryo" charset="-128"/>
                <a:ea typeface="Meiryo" charset="-128"/>
                <a:cs typeface="Meiryo" charset="-128"/>
              </a:rPr>
              <a:t> &lt;- </a:t>
            </a:r>
            <a:r>
              <a:rPr lang="en-US" dirty="0" err="1" smtClean="0">
                <a:solidFill>
                  <a:srgbClr val="F5B283"/>
                </a:solidFill>
                <a:latin typeface="Meiryo" charset="-128"/>
                <a:ea typeface="Meiryo" charset="-128"/>
                <a:cs typeface="Meiryo" charset="-128"/>
              </a:rPr>
              <a:t>eax</a:t>
            </a:r>
            <a:r>
              <a:rPr lang="en-US" dirty="0" smtClean="0">
                <a:solidFill>
                  <a:srgbClr val="F5B283"/>
                </a:solidFill>
                <a:latin typeface="Meiryo" charset="-128"/>
                <a:ea typeface="Meiryo" charset="-128"/>
                <a:cs typeface="Meiryo" charset="-128"/>
              </a:rPr>
              <a:t> / </a:t>
            </a:r>
            <a:r>
              <a:rPr lang="en-US" dirty="0" err="1" smtClean="0">
                <a:solidFill>
                  <a:srgbClr val="F5B283"/>
                </a:solidFill>
                <a:latin typeface="Meiryo" charset="-128"/>
                <a:ea typeface="Meiryo" charset="-128"/>
                <a:cs typeface="Meiryo" charset="-128"/>
              </a:rPr>
              <a:t>ebx</a:t>
            </a:r>
            <a:endParaRPr lang="en-US" dirty="0" smtClean="0">
              <a:solidFill>
                <a:srgbClr val="F5B283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90206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x</a:t>
            </a:r>
            <a:r>
              <a:rPr lang="en-US" sz="3600" dirty="0" smtClean="0"/>
              <a:t>86</a:t>
            </a:r>
            <a:r>
              <a:rPr lang="en-US" dirty="0" smtClean="0"/>
              <a:t> assembly instructions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 smtClean="0"/>
              <a:t>And : bitwise and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OR : bitwise or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 smtClean="0"/>
              <a:t>Xor</a:t>
            </a:r>
            <a:r>
              <a:rPr lang="en-US" dirty="0" smtClean="0"/>
              <a:t> : bitwise exclusive or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Not : bitwise not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077131" y="1321356"/>
            <a:ext cx="2037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cap="small" dirty="0" smtClean="0">
                <a:latin typeface="Century Gothic" charset="0"/>
                <a:ea typeface="Century Gothic" charset="0"/>
                <a:cs typeface="Century Gothic" charset="0"/>
              </a:rPr>
              <a:t>Bitwise operations</a:t>
            </a:r>
            <a:endParaRPr lang="en-US" b="1" cap="small" dirty="0"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050891" y="2182760"/>
            <a:ext cx="4090218" cy="76691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rgbClr val="FFC000"/>
                </a:solidFill>
                <a:latin typeface="Meiryo" charset="-128"/>
                <a:ea typeface="Meiryo" charset="-128"/>
                <a:cs typeface="Meiryo" charset="-128"/>
              </a:rPr>
              <a:t>and </a:t>
            </a:r>
            <a:r>
              <a:rPr lang="en-US" dirty="0" smtClean="0">
                <a:solidFill>
                  <a:srgbClr val="7030A0"/>
                </a:solidFill>
                <a:latin typeface="Meiryo" charset="-128"/>
                <a:ea typeface="Meiryo" charset="-128"/>
                <a:cs typeface="Meiryo" charset="-128"/>
              </a:rPr>
              <a:t>ax</a:t>
            </a:r>
            <a:r>
              <a:rPr lang="en-US" dirty="0" smtClean="0">
                <a:solidFill>
                  <a:srgbClr val="FFC000"/>
                </a:solidFill>
                <a:latin typeface="Meiryo" charset="-128"/>
                <a:ea typeface="Meiryo" charset="-128"/>
                <a:cs typeface="Meiryo" charset="-128"/>
              </a:rPr>
              <a:t>, </a:t>
            </a:r>
            <a:r>
              <a:rPr lang="en-US" dirty="0" smtClean="0">
                <a:solidFill>
                  <a:srgbClr val="00B0F0"/>
                </a:solidFill>
                <a:latin typeface="Meiryo" charset="-128"/>
                <a:ea typeface="Meiryo" charset="-128"/>
                <a:cs typeface="Meiryo" charset="-128"/>
              </a:rPr>
              <a:t>5</a:t>
            </a:r>
            <a:r>
              <a:rPr lang="en-US" dirty="0" smtClean="0">
                <a:solidFill>
                  <a:srgbClr val="FFC000"/>
                </a:solidFill>
                <a:latin typeface="Meiryo" charset="-128"/>
                <a:ea typeface="Meiryo" charset="-128"/>
                <a:cs typeface="Meiryo" charset="-128"/>
              </a:rPr>
              <a:t>;    </a:t>
            </a:r>
            <a:r>
              <a:rPr lang="en-US" dirty="0" smtClean="0">
                <a:solidFill>
                  <a:srgbClr val="F5B283"/>
                </a:solidFill>
                <a:latin typeface="Meiryo" charset="-128"/>
                <a:ea typeface="Meiryo" charset="-128"/>
                <a:cs typeface="Meiryo" charset="-128"/>
              </a:rPr>
              <a:t>// ax &lt;- ax &amp; 5</a:t>
            </a:r>
          </a:p>
          <a:p>
            <a:r>
              <a:rPr lang="en-US" dirty="0" smtClean="0">
                <a:solidFill>
                  <a:srgbClr val="FFC000"/>
                </a:solidFill>
                <a:latin typeface="Meiryo" charset="-128"/>
                <a:ea typeface="Meiryo" charset="-128"/>
                <a:cs typeface="Meiryo" charset="-128"/>
              </a:rPr>
              <a:t>add </a:t>
            </a:r>
            <a:r>
              <a:rPr lang="en-US" dirty="0" smtClean="0">
                <a:solidFill>
                  <a:srgbClr val="7030A0"/>
                </a:solidFill>
                <a:latin typeface="Meiryo" charset="-128"/>
                <a:ea typeface="Meiryo" charset="-128"/>
                <a:cs typeface="Meiryo" charset="-128"/>
              </a:rPr>
              <a:t>ax</a:t>
            </a:r>
            <a:r>
              <a:rPr lang="en-US" dirty="0" smtClean="0">
                <a:solidFill>
                  <a:srgbClr val="FFC000"/>
                </a:solidFill>
                <a:latin typeface="Meiryo" charset="-128"/>
                <a:ea typeface="Meiryo" charset="-128"/>
                <a:cs typeface="Meiryo" charset="-128"/>
              </a:rPr>
              <a:t>, </a:t>
            </a:r>
            <a:r>
              <a:rPr lang="en-US" dirty="0" err="1" smtClean="0">
                <a:solidFill>
                  <a:srgbClr val="7030A0"/>
                </a:solidFill>
                <a:latin typeface="Meiryo" charset="-128"/>
                <a:ea typeface="Meiryo" charset="-128"/>
                <a:cs typeface="Meiryo" charset="-128"/>
              </a:rPr>
              <a:t>bx</a:t>
            </a:r>
            <a:r>
              <a:rPr lang="en-US" dirty="0" smtClean="0">
                <a:solidFill>
                  <a:srgbClr val="FFC000"/>
                </a:solidFill>
                <a:latin typeface="Meiryo" charset="-128"/>
                <a:ea typeface="Meiryo" charset="-128"/>
                <a:cs typeface="Meiryo" charset="-128"/>
              </a:rPr>
              <a:t>;  </a:t>
            </a:r>
            <a:r>
              <a:rPr lang="en-US" dirty="0" smtClean="0">
                <a:solidFill>
                  <a:srgbClr val="F5B283"/>
                </a:solidFill>
                <a:latin typeface="Meiryo" charset="-128"/>
                <a:ea typeface="Meiryo" charset="-128"/>
                <a:cs typeface="Meiryo" charset="-128"/>
              </a:rPr>
              <a:t>// ax &lt;- ax &amp; </a:t>
            </a:r>
            <a:r>
              <a:rPr lang="en-US" dirty="0" err="1" smtClean="0">
                <a:solidFill>
                  <a:srgbClr val="F5B283"/>
                </a:solidFill>
                <a:latin typeface="Meiryo" charset="-128"/>
                <a:ea typeface="Meiryo" charset="-128"/>
                <a:cs typeface="Meiryo" charset="-128"/>
              </a:rPr>
              <a:t>bx</a:t>
            </a:r>
            <a:endParaRPr lang="en-US" dirty="0">
              <a:solidFill>
                <a:srgbClr val="F5B283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050891" y="3306812"/>
            <a:ext cx="4090218" cy="76691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rgbClr val="FFC000"/>
                </a:solidFill>
                <a:latin typeface="Meiryo" charset="-128"/>
                <a:ea typeface="Meiryo" charset="-128"/>
                <a:cs typeface="Meiryo" charset="-128"/>
              </a:rPr>
              <a:t>or </a:t>
            </a:r>
            <a:r>
              <a:rPr lang="en-US" dirty="0" err="1" smtClean="0">
                <a:solidFill>
                  <a:srgbClr val="7030A0"/>
                </a:solidFill>
                <a:latin typeface="Meiryo" charset="-128"/>
                <a:ea typeface="Meiryo" charset="-128"/>
                <a:cs typeface="Meiryo" charset="-128"/>
              </a:rPr>
              <a:t>eax</a:t>
            </a:r>
            <a:r>
              <a:rPr lang="en-US" dirty="0" smtClean="0">
                <a:solidFill>
                  <a:srgbClr val="FFC000"/>
                </a:solidFill>
                <a:latin typeface="Meiryo" charset="-128"/>
                <a:ea typeface="Meiryo" charset="-128"/>
                <a:cs typeface="Meiryo" charset="-128"/>
              </a:rPr>
              <a:t>, </a:t>
            </a:r>
            <a:r>
              <a:rPr lang="en-US" dirty="0" smtClean="0">
                <a:solidFill>
                  <a:srgbClr val="00B0F0"/>
                </a:solidFill>
                <a:latin typeface="Meiryo" charset="-128"/>
                <a:ea typeface="Meiryo" charset="-128"/>
                <a:cs typeface="Meiryo" charset="-128"/>
              </a:rPr>
              <a:t>15</a:t>
            </a:r>
            <a:r>
              <a:rPr lang="en-US" dirty="0" smtClean="0">
                <a:solidFill>
                  <a:srgbClr val="FFC000"/>
                </a:solidFill>
                <a:latin typeface="Meiryo" charset="-128"/>
                <a:ea typeface="Meiryo" charset="-128"/>
                <a:cs typeface="Meiryo" charset="-128"/>
              </a:rPr>
              <a:t>;    </a:t>
            </a:r>
            <a:r>
              <a:rPr lang="en-US" dirty="0" smtClean="0">
                <a:solidFill>
                  <a:srgbClr val="F5B283"/>
                </a:solidFill>
                <a:latin typeface="Meiryo" charset="-128"/>
                <a:ea typeface="Meiryo" charset="-128"/>
                <a:cs typeface="Meiryo" charset="-128"/>
              </a:rPr>
              <a:t>// </a:t>
            </a:r>
            <a:r>
              <a:rPr lang="en-US" dirty="0" err="1" smtClean="0">
                <a:solidFill>
                  <a:srgbClr val="F5B283"/>
                </a:solidFill>
                <a:latin typeface="Meiryo" charset="-128"/>
                <a:ea typeface="Meiryo" charset="-128"/>
                <a:cs typeface="Meiryo" charset="-128"/>
              </a:rPr>
              <a:t>eax</a:t>
            </a:r>
            <a:r>
              <a:rPr lang="en-US" dirty="0" smtClean="0">
                <a:solidFill>
                  <a:srgbClr val="F5B283"/>
                </a:solidFill>
                <a:latin typeface="Meiryo" charset="-128"/>
                <a:ea typeface="Meiryo" charset="-128"/>
                <a:cs typeface="Meiryo" charset="-128"/>
              </a:rPr>
              <a:t> &lt;- </a:t>
            </a:r>
            <a:r>
              <a:rPr lang="en-US" dirty="0" err="1" smtClean="0">
                <a:solidFill>
                  <a:srgbClr val="F5B283"/>
                </a:solidFill>
                <a:latin typeface="Meiryo" charset="-128"/>
                <a:ea typeface="Meiryo" charset="-128"/>
                <a:cs typeface="Meiryo" charset="-128"/>
              </a:rPr>
              <a:t>eax</a:t>
            </a:r>
            <a:r>
              <a:rPr lang="en-US" dirty="0" smtClean="0">
                <a:solidFill>
                  <a:srgbClr val="F5B283"/>
                </a:solidFill>
                <a:latin typeface="Meiryo" charset="-128"/>
                <a:ea typeface="Meiryo" charset="-128"/>
                <a:cs typeface="Meiryo" charset="-128"/>
              </a:rPr>
              <a:t> | 15</a:t>
            </a:r>
          </a:p>
          <a:p>
            <a:r>
              <a:rPr lang="en-US" dirty="0" smtClean="0">
                <a:solidFill>
                  <a:srgbClr val="FFC000"/>
                </a:solidFill>
                <a:latin typeface="Meiryo" charset="-128"/>
                <a:ea typeface="Meiryo" charset="-128"/>
                <a:cs typeface="Meiryo" charset="-128"/>
              </a:rPr>
              <a:t>or </a:t>
            </a:r>
            <a:r>
              <a:rPr lang="en-US" dirty="0" err="1" smtClean="0">
                <a:solidFill>
                  <a:srgbClr val="7030A0"/>
                </a:solidFill>
                <a:latin typeface="Meiryo" charset="-128"/>
                <a:ea typeface="Meiryo" charset="-128"/>
                <a:cs typeface="Meiryo" charset="-128"/>
              </a:rPr>
              <a:t>eax</a:t>
            </a:r>
            <a:r>
              <a:rPr lang="en-US" dirty="0" smtClean="0">
                <a:solidFill>
                  <a:srgbClr val="FFC000"/>
                </a:solidFill>
                <a:latin typeface="Meiryo" charset="-128"/>
                <a:ea typeface="Meiryo" charset="-128"/>
                <a:cs typeface="Meiryo" charset="-128"/>
              </a:rPr>
              <a:t>, </a:t>
            </a:r>
            <a:r>
              <a:rPr lang="en-US" dirty="0" err="1" smtClean="0">
                <a:solidFill>
                  <a:srgbClr val="7030A0"/>
                </a:solidFill>
                <a:latin typeface="Meiryo" charset="-128"/>
                <a:ea typeface="Meiryo" charset="-128"/>
                <a:cs typeface="Meiryo" charset="-128"/>
              </a:rPr>
              <a:t>ebx</a:t>
            </a:r>
            <a:r>
              <a:rPr lang="en-US" dirty="0" smtClean="0">
                <a:solidFill>
                  <a:srgbClr val="FFC000"/>
                </a:solidFill>
                <a:latin typeface="Meiryo" charset="-128"/>
                <a:ea typeface="Meiryo" charset="-128"/>
                <a:cs typeface="Meiryo" charset="-128"/>
              </a:rPr>
              <a:t>;  </a:t>
            </a:r>
            <a:r>
              <a:rPr lang="en-US" dirty="0" smtClean="0">
                <a:solidFill>
                  <a:srgbClr val="F5B283"/>
                </a:solidFill>
                <a:latin typeface="Meiryo" charset="-128"/>
                <a:ea typeface="Meiryo" charset="-128"/>
                <a:cs typeface="Meiryo" charset="-128"/>
              </a:rPr>
              <a:t>// </a:t>
            </a:r>
            <a:r>
              <a:rPr lang="en-US" dirty="0" err="1" smtClean="0">
                <a:solidFill>
                  <a:srgbClr val="F5B283"/>
                </a:solidFill>
                <a:latin typeface="Meiryo" charset="-128"/>
                <a:ea typeface="Meiryo" charset="-128"/>
                <a:cs typeface="Meiryo" charset="-128"/>
              </a:rPr>
              <a:t>eax</a:t>
            </a:r>
            <a:r>
              <a:rPr lang="en-US" dirty="0" smtClean="0">
                <a:solidFill>
                  <a:srgbClr val="F5B283"/>
                </a:solidFill>
                <a:latin typeface="Meiryo" charset="-128"/>
                <a:ea typeface="Meiryo" charset="-128"/>
                <a:cs typeface="Meiryo" charset="-128"/>
              </a:rPr>
              <a:t> &lt;- </a:t>
            </a:r>
            <a:r>
              <a:rPr lang="en-US" dirty="0" err="1" smtClean="0">
                <a:solidFill>
                  <a:srgbClr val="F5B283"/>
                </a:solidFill>
                <a:latin typeface="Meiryo" charset="-128"/>
                <a:ea typeface="Meiryo" charset="-128"/>
                <a:cs typeface="Meiryo" charset="-128"/>
              </a:rPr>
              <a:t>eax</a:t>
            </a:r>
            <a:r>
              <a:rPr lang="en-US" dirty="0" smtClean="0">
                <a:solidFill>
                  <a:srgbClr val="F5B283"/>
                </a:solidFill>
                <a:latin typeface="Meiryo" charset="-128"/>
                <a:ea typeface="Meiryo" charset="-128"/>
                <a:cs typeface="Meiryo" charset="-128"/>
              </a:rPr>
              <a:t> | </a:t>
            </a:r>
            <a:r>
              <a:rPr lang="en-US" dirty="0" err="1" smtClean="0">
                <a:solidFill>
                  <a:srgbClr val="F5B283"/>
                </a:solidFill>
                <a:latin typeface="Meiryo" charset="-128"/>
                <a:ea typeface="Meiryo" charset="-128"/>
                <a:cs typeface="Meiryo" charset="-128"/>
              </a:rPr>
              <a:t>ebx</a:t>
            </a:r>
            <a:endParaRPr lang="en-US" dirty="0">
              <a:solidFill>
                <a:srgbClr val="F5B283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050891" y="4741887"/>
            <a:ext cx="4090218" cy="76691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>
                <a:solidFill>
                  <a:srgbClr val="FFC000"/>
                </a:solidFill>
                <a:latin typeface="Meiryo" charset="-128"/>
                <a:ea typeface="Meiryo" charset="-128"/>
                <a:cs typeface="Meiryo" charset="-128"/>
              </a:rPr>
              <a:t>xor</a:t>
            </a:r>
            <a:r>
              <a:rPr lang="en-US" dirty="0" smtClean="0">
                <a:solidFill>
                  <a:srgbClr val="FFC000"/>
                </a:solidFill>
                <a:latin typeface="Meiryo" charset="-128"/>
                <a:ea typeface="Meiryo" charset="-128"/>
                <a:cs typeface="Meiryo" charset="-128"/>
              </a:rPr>
              <a:t> </a:t>
            </a:r>
            <a:r>
              <a:rPr lang="en-US" dirty="0" smtClean="0">
                <a:solidFill>
                  <a:srgbClr val="7030A0"/>
                </a:solidFill>
                <a:latin typeface="Meiryo" charset="-128"/>
                <a:ea typeface="Meiryo" charset="-128"/>
                <a:cs typeface="Meiryo" charset="-128"/>
              </a:rPr>
              <a:t>ax</a:t>
            </a:r>
            <a:r>
              <a:rPr lang="en-US" dirty="0" smtClean="0">
                <a:solidFill>
                  <a:srgbClr val="FFC000"/>
                </a:solidFill>
                <a:latin typeface="Meiryo" charset="-128"/>
                <a:ea typeface="Meiryo" charset="-128"/>
                <a:cs typeface="Meiryo" charset="-128"/>
              </a:rPr>
              <a:t>, </a:t>
            </a:r>
            <a:r>
              <a:rPr lang="en-US" dirty="0">
                <a:solidFill>
                  <a:srgbClr val="00B0F0"/>
                </a:solidFill>
                <a:latin typeface="Meiryo" charset="-128"/>
                <a:ea typeface="Meiryo" charset="-128"/>
                <a:cs typeface="Meiryo" charset="-128"/>
              </a:rPr>
              <a:t>7</a:t>
            </a:r>
            <a:r>
              <a:rPr lang="en-US" dirty="0" smtClean="0">
                <a:solidFill>
                  <a:srgbClr val="FFC000"/>
                </a:solidFill>
                <a:latin typeface="Meiryo" charset="-128"/>
                <a:ea typeface="Meiryo" charset="-128"/>
                <a:cs typeface="Meiryo" charset="-128"/>
              </a:rPr>
              <a:t>;  </a:t>
            </a:r>
            <a:r>
              <a:rPr lang="en-US" dirty="0" smtClean="0">
                <a:solidFill>
                  <a:srgbClr val="F5B283"/>
                </a:solidFill>
                <a:latin typeface="Meiryo" charset="-128"/>
                <a:ea typeface="Meiryo" charset="-128"/>
                <a:cs typeface="Meiryo" charset="-128"/>
              </a:rPr>
              <a:t>// ax &lt;- ax ^ 7</a:t>
            </a:r>
          </a:p>
          <a:p>
            <a:r>
              <a:rPr lang="en-US" dirty="0" err="1" smtClean="0">
                <a:solidFill>
                  <a:srgbClr val="FFC000"/>
                </a:solidFill>
                <a:latin typeface="Meiryo" charset="-128"/>
                <a:ea typeface="Meiryo" charset="-128"/>
                <a:cs typeface="Meiryo" charset="-128"/>
              </a:rPr>
              <a:t>xor</a:t>
            </a:r>
            <a:r>
              <a:rPr lang="en-US" dirty="0" smtClean="0">
                <a:solidFill>
                  <a:srgbClr val="FFC000"/>
                </a:solidFill>
                <a:latin typeface="Meiryo" charset="-128"/>
                <a:ea typeface="Meiryo" charset="-128"/>
                <a:cs typeface="Meiryo" charset="-128"/>
              </a:rPr>
              <a:t> </a:t>
            </a:r>
            <a:r>
              <a:rPr lang="en-US" dirty="0" err="1" smtClean="0">
                <a:solidFill>
                  <a:srgbClr val="7030A0"/>
                </a:solidFill>
                <a:latin typeface="Meiryo" charset="-128"/>
                <a:ea typeface="Meiryo" charset="-128"/>
                <a:cs typeface="Meiryo" charset="-128"/>
              </a:rPr>
              <a:t>eax</a:t>
            </a:r>
            <a:r>
              <a:rPr lang="en-US" dirty="0" smtClean="0">
                <a:solidFill>
                  <a:srgbClr val="FFC000"/>
                </a:solidFill>
                <a:latin typeface="Meiryo" charset="-128"/>
                <a:ea typeface="Meiryo" charset="-128"/>
                <a:cs typeface="Meiryo" charset="-128"/>
              </a:rPr>
              <a:t>, </a:t>
            </a:r>
            <a:r>
              <a:rPr lang="en-US" dirty="0" err="1" smtClean="0">
                <a:solidFill>
                  <a:srgbClr val="7030A0"/>
                </a:solidFill>
                <a:latin typeface="Meiryo" charset="-128"/>
                <a:ea typeface="Meiryo" charset="-128"/>
                <a:cs typeface="Meiryo" charset="-128"/>
              </a:rPr>
              <a:t>ebx</a:t>
            </a:r>
            <a:r>
              <a:rPr lang="en-US" dirty="0" smtClean="0">
                <a:solidFill>
                  <a:srgbClr val="FFC000"/>
                </a:solidFill>
                <a:latin typeface="Meiryo" charset="-128"/>
                <a:ea typeface="Meiryo" charset="-128"/>
                <a:cs typeface="Meiryo" charset="-128"/>
              </a:rPr>
              <a:t>; </a:t>
            </a:r>
            <a:r>
              <a:rPr lang="en-US" dirty="0" smtClean="0">
                <a:solidFill>
                  <a:srgbClr val="F5B283"/>
                </a:solidFill>
                <a:latin typeface="Meiryo" charset="-128"/>
                <a:ea typeface="Meiryo" charset="-128"/>
                <a:cs typeface="Meiryo" charset="-128"/>
              </a:rPr>
              <a:t>// </a:t>
            </a:r>
            <a:r>
              <a:rPr lang="en-US" dirty="0" err="1" smtClean="0">
                <a:solidFill>
                  <a:srgbClr val="F5B283"/>
                </a:solidFill>
                <a:latin typeface="Meiryo" charset="-128"/>
                <a:ea typeface="Meiryo" charset="-128"/>
                <a:cs typeface="Meiryo" charset="-128"/>
              </a:rPr>
              <a:t>eax</a:t>
            </a:r>
            <a:r>
              <a:rPr lang="en-US" dirty="0" smtClean="0">
                <a:solidFill>
                  <a:srgbClr val="F5B283"/>
                </a:solidFill>
                <a:latin typeface="Meiryo" charset="-128"/>
                <a:ea typeface="Meiryo" charset="-128"/>
                <a:cs typeface="Meiryo" charset="-128"/>
              </a:rPr>
              <a:t> &lt;- </a:t>
            </a:r>
            <a:r>
              <a:rPr lang="en-US" dirty="0" err="1" smtClean="0">
                <a:solidFill>
                  <a:srgbClr val="F5B283"/>
                </a:solidFill>
                <a:latin typeface="Meiryo" charset="-128"/>
                <a:ea typeface="Meiryo" charset="-128"/>
                <a:cs typeface="Meiryo" charset="-128"/>
              </a:rPr>
              <a:t>eax</a:t>
            </a:r>
            <a:r>
              <a:rPr lang="en-US" dirty="0" smtClean="0">
                <a:solidFill>
                  <a:srgbClr val="F5B283"/>
                </a:solidFill>
                <a:latin typeface="Meiryo" charset="-128"/>
                <a:ea typeface="Meiryo" charset="-128"/>
                <a:cs typeface="Meiryo" charset="-128"/>
              </a:rPr>
              <a:t> ^ </a:t>
            </a:r>
            <a:r>
              <a:rPr lang="en-US" dirty="0" err="1" smtClean="0">
                <a:solidFill>
                  <a:srgbClr val="F5B283"/>
                </a:solidFill>
                <a:latin typeface="Meiryo" charset="-128"/>
                <a:ea typeface="Meiryo" charset="-128"/>
                <a:cs typeface="Meiryo" charset="-128"/>
              </a:rPr>
              <a:t>ebx</a:t>
            </a:r>
            <a:endParaRPr lang="en-US" dirty="0">
              <a:solidFill>
                <a:srgbClr val="F5B283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050890" y="5744125"/>
            <a:ext cx="4090218" cy="76691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rgbClr val="FFC000"/>
                </a:solidFill>
                <a:latin typeface="Meiryo" charset="-128"/>
                <a:ea typeface="Meiryo" charset="-128"/>
                <a:cs typeface="Meiryo" charset="-128"/>
              </a:rPr>
              <a:t>not </a:t>
            </a:r>
            <a:r>
              <a:rPr lang="en-US" dirty="0" err="1" smtClean="0">
                <a:solidFill>
                  <a:srgbClr val="7030A0"/>
                </a:solidFill>
                <a:latin typeface="Meiryo" charset="-128"/>
                <a:ea typeface="Meiryo" charset="-128"/>
                <a:cs typeface="Meiryo" charset="-128"/>
              </a:rPr>
              <a:t>eax</a:t>
            </a:r>
            <a:r>
              <a:rPr lang="en-US" dirty="0" smtClean="0">
                <a:solidFill>
                  <a:srgbClr val="FFC000"/>
                </a:solidFill>
                <a:latin typeface="Meiryo" charset="-128"/>
                <a:ea typeface="Meiryo" charset="-128"/>
                <a:cs typeface="Meiryo" charset="-128"/>
              </a:rPr>
              <a:t>;  </a:t>
            </a:r>
            <a:r>
              <a:rPr lang="en-US" dirty="0" smtClean="0">
                <a:solidFill>
                  <a:srgbClr val="F5B283"/>
                </a:solidFill>
                <a:latin typeface="Meiryo" charset="-128"/>
                <a:ea typeface="Meiryo" charset="-128"/>
                <a:cs typeface="Meiryo" charset="-128"/>
              </a:rPr>
              <a:t>// </a:t>
            </a:r>
            <a:r>
              <a:rPr lang="en-US" dirty="0" err="1" smtClean="0">
                <a:solidFill>
                  <a:srgbClr val="F5B283"/>
                </a:solidFill>
                <a:latin typeface="Meiryo" charset="-128"/>
                <a:ea typeface="Meiryo" charset="-128"/>
                <a:cs typeface="Meiryo" charset="-128"/>
              </a:rPr>
              <a:t>eax</a:t>
            </a:r>
            <a:r>
              <a:rPr lang="en-US" dirty="0" smtClean="0">
                <a:solidFill>
                  <a:srgbClr val="F5B283"/>
                </a:solidFill>
                <a:latin typeface="Meiryo" charset="-128"/>
                <a:ea typeface="Meiryo" charset="-128"/>
                <a:cs typeface="Meiryo" charset="-128"/>
              </a:rPr>
              <a:t> &lt;- ~</a:t>
            </a:r>
            <a:r>
              <a:rPr lang="en-US" dirty="0" err="1" smtClean="0">
                <a:solidFill>
                  <a:srgbClr val="F5B283"/>
                </a:solidFill>
                <a:latin typeface="Meiryo" charset="-128"/>
                <a:ea typeface="Meiryo" charset="-128"/>
                <a:cs typeface="Meiryo" charset="-128"/>
              </a:rPr>
              <a:t>eax</a:t>
            </a:r>
            <a:endParaRPr lang="en-US" dirty="0" smtClean="0">
              <a:solidFill>
                <a:srgbClr val="F5B283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4726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x</a:t>
            </a:r>
            <a:r>
              <a:rPr lang="en-US" sz="3600" dirty="0" smtClean="0"/>
              <a:t>86</a:t>
            </a:r>
            <a:r>
              <a:rPr lang="en-US" dirty="0" smtClean="0"/>
              <a:t> assembly instructions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 err="1" smtClean="0"/>
              <a:t>Jmp</a:t>
            </a:r>
            <a:r>
              <a:rPr lang="en-US" dirty="0" smtClean="0"/>
              <a:t> : go to address given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Call : enter function at address given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 smtClean="0"/>
              <a:t>Jxx</a:t>
            </a:r>
            <a:r>
              <a:rPr lang="en-US" dirty="0" smtClean="0"/>
              <a:t> : conditional </a:t>
            </a:r>
            <a:r>
              <a:rPr lang="en-US" dirty="0" err="1" smtClean="0"/>
              <a:t>jmp</a:t>
            </a:r>
            <a:r>
              <a:rPr lang="en-US" dirty="0" smtClean="0"/>
              <a:t> (where xx is the condition)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 smtClean="0"/>
              <a:t>Cmp</a:t>
            </a:r>
            <a:r>
              <a:rPr lang="en-US" dirty="0" smtClean="0"/>
              <a:t> : comparison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930456" y="1321356"/>
            <a:ext cx="23310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cap="small" smtClean="0">
                <a:latin typeface="Century Gothic" charset="0"/>
                <a:ea typeface="Century Gothic" charset="0"/>
                <a:cs typeface="Century Gothic" charset="0"/>
              </a:rPr>
              <a:t>Branch instructions</a:t>
            </a:r>
            <a:endParaRPr lang="en-US" b="1" cap="small" dirty="0"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050891" y="2182760"/>
            <a:ext cx="4090218" cy="76691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>
                <a:solidFill>
                  <a:srgbClr val="FFC000"/>
                </a:solidFill>
                <a:latin typeface="Meiryo" charset="-128"/>
                <a:ea typeface="Meiryo" charset="-128"/>
                <a:cs typeface="Meiryo" charset="-128"/>
              </a:rPr>
              <a:t>jmp</a:t>
            </a:r>
            <a:r>
              <a:rPr lang="en-US" dirty="0" smtClean="0">
                <a:solidFill>
                  <a:srgbClr val="FFC000"/>
                </a:solidFill>
                <a:latin typeface="Meiryo" charset="-128"/>
                <a:ea typeface="Meiryo" charset="-128"/>
                <a:cs typeface="Meiryo" charset="-128"/>
              </a:rPr>
              <a:t> </a:t>
            </a:r>
            <a:r>
              <a:rPr lang="en-US" dirty="0" smtClean="0">
                <a:solidFill>
                  <a:srgbClr val="7030A0"/>
                </a:solidFill>
                <a:latin typeface="Meiryo" charset="-128"/>
                <a:ea typeface="Meiryo" charset="-128"/>
                <a:cs typeface="Meiryo" charset="-128"/>
              </a:rPr>
              <a:t>0x4000</a:t>
            </a:r>
            <a:r>
              <a:rPr lang="en-US" dirty="0" smtClean="0">
                <a:solidFill>
                  <a:srgbClr val="FFC000"/>
                </a:solidFill>
                <a:latin typeface="Meiryo" charset="-128"/>
                <a:ea typeface="Meiryo" charset="-128"/>
                <a:cs typeface="Meiryo" charset="-128"/>
              </a:rPr>
              <a:t>;  </a:t>
            </a:r>
            <a:r>
              <a:rPr lang="en-US" dirty="0" smtClean="0">
                <a:solidFill>
                  <a:srgbClr val="F5B283"/>
                </a:solidFill>
                <a:latin typeface="Meiryo" charset="-128"/>
                <a:ea typeface="Meiryo" charset="-128"/>
                <a:cs typeface="Meiryo" charset="-128"/>
              </a:rPr>
              <a:t>// jump at 0x4000</a:t>
            </a:r>
          </a:p>
        </p:txBody>
      </p:sp>
      <p:sp>
        <p:nvSpPr>
          <p:cNvPr id="6" name="Rectangle 5"/>
          <p:cNvSpPr/>
          <p:nvPr/>
        </p:nvSpPr>
        <p:spPr>
          <a:xfrm>
            <a:off x="4050891" y="3412944"/>
            <a:ext cx="4090218" cy="76691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rgbClr val="FFC000"/>
                </a:solidFill>
                <a:latin typeface="Meiryo" charset="-128"/>
                <a:ea typeface="Meiryo" charset="-128"/>
                <a:cs typeface="Meiryo" charset="-128"/>
              </a:rPr>
              <a:t>call </a:t>
            </a:r>
            <a:r>
              <a:rPr lang="en-US" dirty="0" smtClean="0">
                <a:solidFill>
                  <a:srgbClr val="7030A0"/>
                </a:solidFill>
                <a:latin typeface="Meiryo" charset="-128"/>
                <a:ea typeface="Meiryo" charset="-128"/>
                <a:cs typeface="Meiryo" charset="-128"/>
              </a:rPr>
              <a:t>0x4000</a:t>
            </a:r>
            <a:r>
              <a:rPr lang="en-US" dirty="0" smtClean="0">
                <a:solidFill>
                  <a:srgbClr val="FFC000"/>
                </a:solidFill>
                <a:latin typeface="Meiryo" charset="-128"/>
                <a:ea typeface="Meiryo" charset="-128"/>
                <a:cs typeface="Meiryo" charset="-128"/>
              </a:rPr>
              <a:t>; </a:t>
            </a:r>
            <a:r>
              <a:rPr lang="en-US" dirty="0" smtClean="0">
                <a:solidFill>
                  <a:srgbClr val="F5B283"/>
                </a:solidFill>
                <a:latin typeface="Meiryo" charset="-128"/>
                <a:ea typeface="Meiryo" charset="-128"/>
                <a:cs typeface="Meiryo" charset="-128"/>
              </a:rPr>
              <a:t>// call </a:t>
            </a:r>
            <a:r>
              <a:rPr lang="en-US" dirty="0" err="1" smtClean="0">
                <a:solidFill>
                  <a:srgbClr val="F5B283"/>
                </a:solidFill>
                <a:latin typeface="Meiryo" charset="-128"/>
                <a:ea typeface="Meiryo" charset="-128"/>
                <a:cs typeface="Meiryo" charset="-128"/>
              </a:rPr>
              <a:t>func</a:t>
            </a:r>
            <a:r>
              <a:rPr lang="en-US" dirty="0" smtClean="0">
                <a:solidFill>
                  <a:srgbClr val="F5B283"/>
                </a:solidFill>
                <a:latin typeface="Meiryo" charset="-128"/>
                <a:ea typeface="Meiryo" charset="-128"/>
                <a:cs typeface="Meiryo" charset="-128"/>
              </a:rPr>
              <a:t> at 0x4000</a:t>
            </a:r>
          </a:p>
          <a:p>
            <a:r>
              <a:rPr lang="en-US" dirty="0">
                <a:solidFill>
                  <a:srgbClr val="FFC000"/>
                </a:solidFill>
                <a:latin typeface="Meiryo" charset="-128"/>
                <a:ea typeface="Meiryo" charset="-128"/>
                <a:cs typeface="Meiryo" charset="-128"/>
              </a:rPr>
              <a:t>call </a:t>
            </a:r>
            <a:r>
              <a:rPr lang="en-US" dirty="0" err="1" smtClean="0">
                <a:solidFill>
                  <a:srgbClr val="7030A0"/>
                </a:solidFill>
                <a:latin typeface="Meiryo" charset="-128"/>
                <a:ea typeface="Meiryo" charset="-128"/>
                <a:cs typeface="Meiryo" charset="-128"/>
              </a:rPr>
              <a:t>printf</a:t>
            </a:r>
            <a:r>
              <a:rPr lang="en-US" dirty="0" smtClean="0">
                <a:solidFill>
                  <a:srgbClr val="FFC000"/>
                </a:solidFill>
                <a:latin typeface="Meiryo" charset="-128"/>
                <a:ea typeface="Meiryo" charset="-128"/>
                <a:cs typeface="Meiryo" charset="-128"/>
              </a:rPr>
              <a:t>;    </a:t>
            </a:r>
            <a:r>
              <a:rPr lang="en-US" dirty="0" smtClean="0">
                <a:solidFill>
                  <a:srgbClr val="F5B283"/>
                </a:solidFill>
                <a:latin typeface="Meiryo" charset="-128"/>
                <a:ea typeface="Meiryo" charset="-128"/>
                <a:cs typeface="Meiryo" charset="-128"/>
              </a:rPr>
              <a:t>// call </a:t>
            </a:r>
            <a:r>
              <a:rPr lang="en-US" dirty="0" err="1" smtClean="0">
                <a:solidFill>
                  <a:srgbClr val="F5B283"/>
                </a:solidFill>
                <a:latin typeface="Meiryo" charset="-128"/>
                <a:ea typeface="Meiryo" charset="-128"/>
                <a:cs typeface="Meiryo" charset="-128"/>
              </a:rPr>
              <a:t>func</a:t>
            </a:r>
            <a:r>
              <a:rPr lang="en-US" dirty="0" smtClean="0">
                <a:solidFill>
                  <a:srgbClr val="F5B283"/>
                </a:solidFill>
                <a:latin typeface="Meiryo" charset="-128"/>
                <a:ea typeface="Meiryo" charset="-128"/>
                <a:cs typeface="Meiryo" charset="-128"/>
              </a:rPr>
              <a:t> </a:t>
            </a:r>
            <a:r>
              <a:rPr lang="en-US" dirty="0" err="1" smtClean="0">
                <a:solidFill>
                  <a:srgbClr val="F5B283"/>
                </a:solidFill>
                <a:latin typeface="Meiryo" charset="-128"/>
                <a:ea typeface="Meiryo" charset="-128"/>
                <a:cs typeface="Meiryo" charset="-128"/>
              </a:rPr>
              <a:t>printf</a:t>
            </a:r>
            <a:endParaRPr lang="en-US" dirty="0">
              <a:solidFill>
                <a:srgbClr val="F5B283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050891" y="4643128"/>
            <a:ext cx="4090218" cy="76691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>
                <a:solidFill>
                  <a:srgbClr val="FFC000"/>
                </a:solidFill>
                <a:latin typeface="Meiryo" charset="-128"/>
                <a:ea typeface="Meiryo" charset="-128"/>
                <a:cs typeface="Meiryo" charset="-128"/>
              </a:rPr>
              <a:t>jne</a:t>
            </a:r>
            <a:r>
              <a:rPr lang="en-US" dirty="0" smtClean="0">
                <a:solidFill>
                  <a:srgbClr val="FFC000"/>
                </a:solidFill>
                <a:latin typeface="Meiryo" charset="-128"/>
                <a:ea typeface="Meiryo" charset="-128"/>
                <a:cs typeface="Meiryo" charset="-128"/>
              </a:rPr>
              <a:t> </a:t>
            </a:r>
            <a:r>
              <a:rPr lang="en-US" dirty="0" smtClean="0">
                <a:solidFill>
                  <a:srgbClr val="7030A0"/>
                </a:solidFill>
                <a:latin typeface="Meiryo" charset="-128"/>
                <a:ea typeface="Meiryo" charset="-128"/>
                <a:cs typeface="Meiryo" charset="-128"/>
              </a:rPr>
              <a:t>0x4000</a:t>
            </a:r>
            <a:r>
              <a:rPr lang="en-US" dirty="0" smtClean="0">
                <a:solidFill>
                  <a:srgbClr val="FFC000"/>
                </a:solidFill>
                <a:latin typeface="Meiryo" charset="-128"/>
                <a:ea typeface="Meiryo" charset="-128"/>
                <a:cs typeface="Meiryo" charset="-128"/>
              </a:rPr>
              <a:t>;  </a:t>
            </a:r>
            <a:r>
              <a:rPr lang="en-US" dirty="0" smtClean="0">
                <a:solidFill>
                  <a:srgbClr val="F5B283"/>
                </a:solidFill>
                <a:latin typeface="Meiryo" charset="-128"/>
                <a:ea typeface="Meiryo" charset="-128"/>
                <a:cs typeface="Meiryo" charset="-128"/>
              </a:rPr>
              <a:t>// jump if !=</a:t>
            </a:r>
          </a:p>
          <a:p>
            <a:r>
              <a:rPr lang="en-US" dirty="0" err="1" smtClean="0">
                <a:solidFill>
                  <a:srgbClr val="FFC000"/>
                </a:solidFill>
                <a:latin typeface="Meiryo" charset="-128"/>
                <a:ea typeface="Meiryo" charset="-128"/>
                <a:cs typeface="Meiryo" charset="-128"/>
              </a:rPr>
              <a:t>jge</a:t>
            </a:r>
            <a:r>
              <a:rPr lang="en-US" dirty="0" smtClean="0">
                <a:solidFill>
                  <a:srgbClr val="FFC000"/>
                </a:solidFill>
                <a:latin typeface="Meiryo" charset="-128"/>
                <a:ea typeface="Meiryo" charset="-128"/>
                <a:cs typeface="Meiryo" charset="-128"/>
              </a:rPr>
              <a:t> </a:t>
            </a:r>
            <a:r>
              <a:rPr lang="en-US" dirty="0">
                <a:solidFill>
                  <a:srgbClr val="7030A0"/>
                </a:solidFill>
                <a:latin typeface="Meiryo" charset="-128"/>
                <a:ea typeface="Meiryo" charset="-128"/>
                <a:cs typeface="Meiryo" charset="-128"/>
              </a:rPr>
              <a:t>0x4000</a:t>
            </a:r>
            <a:r>
              <a:rPr lang="en-US" dirty="0">
                <a:solidFill>
                  <a:srgbClr val="FFC000"/>
                </a:solidFill>
                <a:latin typeface="Meiryo" charset="-128"/>
                <a:ea typeface="Meiryo" charset="-128"/>
                <a:cs typeface="Meiryo" charset="-128"/>
              </a:rPr>
              <a:t>;  </a:t>
            </a:r>
            <a:r>
              <a:rPr lang="en-US" dirty="0">
                <a:solidFill>
                  <a:srgbClr val="F5B283"/>
                </a:solidFill>
                <a:latin typeface="Meiryo" charset="-128"/>
                <a:ea typeface="Meiryo" charset="-128"/>
                <a:cs typeface="Meiryo" charset="-128"/>
              </a:rPr>
              <a:t>// jump if </a:t>
            </a:r>
            <a:r>
              <a:rPr lang="en-US" dirty="0" smtClean="0">
                <a:solidFill>
                  <a:srgbClr val="F5B283"/>
                </a:solidFill>
                <a:latin typeface="Meiryo" charset="-128"/>
                <a:ea typeface="Meiryo" charset="-128"/>
                <a:cs typeface="Meiryo" charset="-128"/>
              </a:rPr>
              <a:t>&gt;=</a:t>
            </a:r>
          </a:p>
        </p:txBody>
      </p:sp>
      <p:sp>
        <p:nvSpPr>
          <p:cNvPr id="8" name="Rectangle 7"/>
          <p:cNvSpPr/>
          <p:nvPr/>
        </p:nvSpPr>
        <p:spPr>
          <a:xfrm>
            <a:off x="4050890" y="5756937"/>
            <a:ext cx="4090218" cy="76691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>
                <a:solidFill>
                  <a:srgbClr val="FFC000"/>
                </a:solidFill>
                <a:latin typeface="Meiryo" charset="-128"/>
                <a:ea typeface="Meiryo" charset="-128"/>
                <a:cs typeface="Meiryo" charset="-128"/>
              </a:rPr>
              <a:t>cmp</a:t>
            </a:r>
            <a:r>
              <a:rPr lang="en-US" dirty="0" smtClean="0">
                <a:solidFill>
                  <a:srgbClr val="FFC000"/>
                </a:solidFill>
                <a:latin typeface="Meiryo" charset="-128"/>
                <a:ea typeface="Meiryo" charset="-128"/>
                <a:cs typeface="Meiryo" charset="-128"/>
              </a:rPr>
              <a:t> </a:t>
            </a:r>
            <a:r>
              <a:rPr lang="en-US" dirty="0" smtClean="0">
                <a:solidFill>
                  <a:srgbClr val="7030A0"/>
                </a:solidFill>
                <a:latin typeface="Meiryo" charset="-128"/>
                <a:ea typeface="Meiryo" charset="-128"/>
                <a:cs typeface="Meiryo" charset="-128"/>
              </a:rPr>
              <a:t>eax</a:t>
            </a:r>
            <a:r>
              <a:rPr lang="en-US" dirty="0" smtClean="0">
                <a:solidFill>
                  <a:srgbClr val="FFC000"/>
                </a:solidFill>
                <a:latin typeface="Meiryo" charset="-128"/>
                <a:ea typeface="Meiryo" charset="-128"/>
                <a:cs typeface="Meiryo" charset="-128"/>
              </a:rPr>
              <a:t>,</a:t>
            </a:r>
            <a:r>
              <a:rPr lang="en-US" dirty="0" smtClean="0">
                <a:solidFill>
                  <a:srgbClr val="7030A0"/>
                </a:solidFill>
                <a:latin typeface="Meiryo" charset="-128"/>
                <a:ea typeface="Meiryo" charset="-128"/>
                <a:cs typeface="Meiryo" charset="-128"/>
              </a:rPr>
              <a:t>0</a:t>
            </a:r>
            <a:r>
              <a:rPr lang="en-US" dirty="0" smtClean="0">
                <a:solidFill>
                  <a:srgbClr val="FFC000"/>
                </a:solidFill>
                <a:latin typeface="Meiryo" charset="-128"/>
                <a:ea typeface="Meiryo" charset="-128"/>
                <a:cs typeface="Meiryo" charset="-128"/>
              </a:rPr>
              <a:t>; </a:t>
            </a:r>
            <a:r>
              <a:rPr lang="en-US" dirty="0" smtClean="0">
                <a:solidFill>
                  <a:srgbClr val="F5B283"/>
                </a:solidFill>
                <a:latin typeface="Meiryo" charset="-128"/>
                <a:ea typeface="Meiryo" charset="-128"/>
                <a:cs typeface="Meiryo" charset="-128"/>
              </a:rPr>
              <a:t>// </a:t>
            </a:r>
            <a:r>
              <a:rPr lang="en-US" dirty="0" err="1" smtClean="0">
                <a:solidFill>
                  <a:srgbClr val="F5B283"/>
                </a:solidFill>
                <a:latin typeface="Meiryo" charset="-128"/>
                <a:ea typeface="Meiryo" charset="-128"/>
                <a:cs typeface="Meiryo" charset="-128"/>
              </a:rPr>
              <a:t>cmp</a:t>
            </a:r>
            <a:r>
              <a:rPr lang="en-US" dirty="0" smtClean="0">
                <a:solidFill>
                  <a:srgbClr val="F5B283"/>
                </a:solidFill>
                <a:latin typeface="Meiryo" charset="-128"/>
                <a:ea typeface="Meiryo" charset="-128"/>
                <a:cs typeface="Meiryo" charset="-128"/>
              </a:rPr>
              <a:t> </a:t>
            </a:r>
            <a:r>
              <a:rPr lang="en-US" dirty="0" err="1" smtClean="0">
                <a:solidFill>
                  <a:srgbClr val="F5B283"/>
                </a:solidFill>
                <a:latin typeface="Meiryo" charset="-128"/>
                <a:ea typeface="Meiryo" charset="-128"/>
                <a:cs typeface="Meiryo" charset="-128"/>
              </a:rPr>
              <a:t>eax</a:t>
            </a:r>
            <a:r>
              <a:rPr lang="en-US" dirty="0" smtClean="0">
                <a:solidFill>
                  <a:srgbClr val="F5B283"/>
                </a:solidFill>
                <a:latin typeface="Meiryo" charset="-128"/>
                <a:ea typeface="Meiryo" charset="-128"/>
                <a:cs typeface="Meiryo" charset="-128"/>
              </a:rPr>
              <a:t> with 0</a:t>
            </a:r>
          </a:p>
          <a:p>
            <a:r>
              <a:rPr lang="en-US" dirty="0" err="1" smtClean="0">
                <a:solidFill>
                  <a:srgbClr val="FFC000"/>
                </a:solidFill>
                <a:latin typeface="Meiryo" charset="-128"/>
                <a:ea typeface="Meiryo" charset="-128"/>
                <a:cs typeface="Meiryo" charset="-128"/>
              </a:rPr>
              <a:t>cmp</a:t>
            </a:r>
            <a:r>
              <a:rPr lang="en-US" dirty="0">
                <a:solidFill>
                  <a:srgbClr val="7030A0"/>
                </a:solidFill>
                <a:latin typeface="Meiryo" charset="-128"/>
                <a:ea typeface="Meiryo" charset="-128"/>
                <a:cs typeface="Meiryo" charset="-128"/>
              </a:rPr>
              <a:t> </a:t>
            </a:r>
            <a:r>
              <a:rPr lang="en-US" dirty="0" err="1" smtClean="0">
                <a:solidFill>
                  <a:srgbClr val="7030A0"/>
                </a:solidFill>
                <a:latin typeface="Meiryo" charset="-128"/>
                <a:ea typeface="Meiryo" charset="-128"/>
                <a:cs typeface="Meiryo" charset="-128"/>
              </a:rPr>
              <a:t>ax</a:t>
            </a:r>
            <a:r>
              <a:rPr lang="en-US" dirty="0" err="1" smtClean="0">
                <a:solidFill>
                  <a:srgbClr val="FFC000"/>
                </a:solidFill>
                <a:latin typeface="Meiryo" charset="-128"/>
                <a:ea typeface="Meiryo" charset="-128"/>
                <a:cs typeface="Meiryo" charset="-128"/>
              </a:rPr>
              <a:t>,</a:t>
            </a:r>
            <a:r>
              <a:rPr lang="en-US" dirty="0" err="1" smtClean="0">
                <a:solidFill>
                  <a:srgbClr val="7030A0"/>
                </a:solidFill>
                <a:latin typeface="Meiryo" charset="-128"/>
                <a:ea typeface="Meiryo" charset="-128"/>
                <a:cs typeface="Meiryo" charset="-128"/>
              </a:rPr>
              <a:t>bx</a:t>
            </a:r>
            <a:r>
              <a:rPr lang="en-US" dirty="0" smtClean="0">
                <a:solidFill>
                  <a:srgbClr val="FFC000"/>
                </a:solidFill>
                <a:latin typeface="Meiryo" charset="-128"/>
                <a:ea typeface="Meiryo" charset="-128"/>
                <a:cs typeface="Meiryo" charset="-128"/>
              </a:rPr>
              <a:t>; </a:t>
            </a:r>
            <a:r>
              <a:rPr lang="en-US" dirty="0" smtClean="0">
                <a:solidFill>
                  <a:srgbClr val="F5B283"/>
                </a:solidFill>
                <a:latin typeface="Meiryo" charset="-128"/>
                <a:ea typeface="Meiryo" charset="-128"/>
                <a:cs typeface="Meiryo" charset="-128"/>
              </a:rPr>
              <a:t>// </a:t>
            </a:r>
            <a:r>
              <a:rPr lang="en-US" dirty="0" err="1" smtClean="0">
                <a:solidFill>
                  <a:srgbClr val="F5B283"/>
                </a:solidFill>
                <a:latin typeface="Meiryo" charset="-128"/>
                <a:ea typeface="Meiryo" charset="-128"/>
                <a:cs typeface="Meiryo" charset="-128"/>
              </a:rPr>
              <a:t>cmp</a:t>
            </a:r>
            <a:r>
              <a:rPr lang="en-US" dirty="0" smtClean="0">
                <a:solidFill>
                  <a:srgbClr val="F5B283"/>
                </a:solidFill>
                <a:latin typeface="Meiryo" charset="-128"/>
                <a:ea typeface="Meiryo" charset="-128"/>
                <a:cs typeface="Meiryo" charset="-128"/>
              </a:rPr>
              <a:t> ax with </a:t>
            </a:r>
            <a:r>
              <a:rPr lang="en-US" dirty="0" err="1" smtClean="0">
                <a:solidFill>
                  <a:srgbClr val="F5B283"/>
                </a:solidFill>
                <a:latin typeface="Meiryo" charset="-128"/>
                <a:ea typeface="Meiryo" charset="-128"/>
                <a:cs typeface="Meiryo" charset="-128"/>
              </a:rPr>
              <a:t>bx</a:t>
            </a:r>
            <a:endParaRPr lang="en-US" dirty="0" smtClean="0">
              <a:solidFill>
                <a:srgbClr val="F5B283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28376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x</a:t>
            </a:r>
            <a:r>
              <a:rPr lang="en-US" sz="3600" dirty="0" smtClean="0"/>
              <a:t>86</a:t>
            </a:r>
            <a:r>
              <a:rPr lang="en-US" dirty="0" smtClean="0"/>
              <a:t> assembly instructions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Push : push value onto stack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Pop : pop value from stack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 smtClean="0"/>
              <a:t>Mov</a:t>
            </a:r>
            <a:r>
              <a:rPr lang="en-US" dirty="0" smtClean="0"/>
              <a:t> : “move” values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930456" y="1321356"/>
            <a:ext cx="2343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cap="small" dirty="0" smtClean="0">
                <a:latin typeface="Century Gothic" charset="0"/>
                <a:ea typeface="Century Gothic" charset="0"/>
                <a:cs typeface="Century Gothic" charset="0"/>
              </a:rPr>
              <a:t>Memory instructions</a:t>
            </a:r>
            <a:endParaRPr lang="en-US" b="1" cap="small" dirty="0"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057302" y="2423801"/>
            <a:ext cx="4090218" cy="76691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rgbClr val="FFC000"/>
                </a:solidFill>
                <a:latin typeface="Meiryo" charset="-128"/>
                <a:ea typeface="Meiryo" charset="-128"/>
                <a:cs typeface="Meiryo" charset="-128"/>
              </a:rPr>
              <a:t>push </a:t>
            </a:r>
            <a:r>
              <a:rPr lang="en-US" dirty="0" smtClean="0">
                <a:solidFill>
                  <a:srgbClr val="7030A0"/>
                </a:solidFill>
                <a:latin typeface="Meiryo" charset="-128"/>
                <a:ea typeface="Meiryo" charset="-128"/>
                <a:cs typeface="Meiryo" charset="-128"/>
              </a:rPr>
              <a:t>10</a:t>
            </a:r>
            <a:r>
              <a:rPr lang="en-US" dirty="0" smtClean="0">
                <a:solidFill>
                  <a:srgbClr val="FFC000"/>
                </a:solidFill>
                <a:latin typeface="Meiryo" charset="-128"/>
                <a:ea typeface="Meiryo" charset="-128"/>
                <a:cs typeface="Meiryo" charset="-128"/>
              </a:rPr>
              <a:t>;  </a:t>
            </a:r>
            <a:r>
              <a:rPr lang="en-US" dirty="0" smtClean="0">
                <a:solidFill>
                  <a:srgbClr val="F5B283"/>
                </a:solidFill>
                <a:latin typeface="Meiryo" charset="-128"/>
                <a:ea typeface="Meiryo" charset="-128"/>
                <a:cs typeface="Meiryo" charset="-128"/>
              </a:rPr>
              <a:t>// push 10 on stack</a:t>
            </a:r>
          </a:p>
          <a:p>
            <a:r>
              <a:rPr lang="en-US" dirty="0" smtClean="0">
                <a:solidFill>
                  <a:srgbClr val="FFC000"/>
                </a:solidFill>
                <a:latin typeface="Meiryo" charset="-128"/>
                <a:ea typeface="Meiryo" charset="-128"/>
                <a:cs typeface="Meiryo" charset="-128"/>
              </a:rPr>
              <a:t>push</a:t>
            </a:r>
            <a:r>
              <a:rPr lang="en-US" dirty="0" smtClean="0">
                <a:solidFill>
                  <a:srgbClr val="7030A0"/>
                </a:solidFill>
                <a:latin typeface="Meiryo" charset="-128"/>
                <a:ea typeface="Meiryo" charset="-128"/>
                <a:cs typeface="Meiryo" charset="-128"/>
              </a:rPr>
              <a:t> </a:t>
            </a:r>
            <a:r>
              <a:rPr lang="en-US" dirty="0" err="1" smtClean="0">
                <a:solidFill>
                  <a:srgbClr val="7030A0"/>
                </a:solidFill>
                <a:latin typeface="Meiryo" charset="-128"/>
                <a:ea typeface="Meiryo" charset="-128"/>
                <a:cs typeface="Meiryo" charset="-128"/>
              </a:rPr>
              <a:t>ebx</a:t>
            </a:r>
            <a:r>
              <a:rPr lang="en-US" dirty="0" smtClean="0">
                <a:solidFill>
                  <a:srgbClr val="FFC000"/>
                </a:solidFill>
                <a:latin typeface="Meiryo" charset="-128"/>
                <a:ea typeface="Meiryo" charset="-128"/>
                <a:cs typeface="Meiryo" charset="-128"/>
              </a:rPr>
              <a:t>; </a:t>
            </a:r>
            <a:r>
              <a:rPr lang="en-US" dirty="0" smtClean="0">
                <a:solidFill>
                  <a:srgbClr val="F5B283"/>
                </a:solidFill>
                <a:latin typeface="Meiryo" charset="-128"/>
                <a:ea typeface="Meiryo" charset="-128"/>
                <a:cs typeface="Meiryo" charset="-128"/>
              </a:rPr>
              <a:t>// push value of </a:t>
            </a:r>
            <a:r>
              <a:rPr lang="en-US" dirty="0" err="1" smtClean="0">
                <a:solidFill>
                  <a:srgbClr val="F5B283"/>
                </a:solidFill>
                <a:latin typeface="Meiryo" charset="-128"/>
                <a:ea typeface="Meiryo" charset="-128"/>
                <a:cs typeface="Meiryo" charset="-128"/>
              </a:rPr>
              <a:t>ebx</a:t>
            </a:r>
            <a:endParaRPr lang="en-US" dirty="0" smtClean="0">
              <a:solidFill>
                <a:srgbClr val="F5B283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050891" y="3941865"/>
            <a:ext cx="4090218" cy="76691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rgbClr val="FFC000"/>
                </a:solidFill>
                <a:latin typeface="Meiryo" charset="-128"/>
                <a:ea typeface="Meiryo" charset="-128"/>
                <a:cs typeface="Meiryo" charset="-128"/>
              </a:rPr>
              <a:t>pop </a:t>
            </a:r>
            <a:r>
              <a:rPr lang="en-US" dirty="0" err="1" smtClean="0">
                <a:solidFill>
                  <a:srgbClr val="7030A0"/>
                </a:solidFill>
                <a:latin typeface="Meiryo" charset="-128"/>
                <a:ea typeface="Meiryo" charset="-128"/>
                <a:cs typeface="Meiryo" charset="-128"/>
              </a:rPr>
              <a:t>eax</a:t>
            </a:r>
            <a:r>
              <a:rPr lang="en-US" dirty="0" smtClean="0">
                <a:solidFill>
                  <a:srgbClr val="FFC000"/>
                </a:solidFill>
                <a:latin typeface="Meiryo" charset="-128"/>
                <a:ea typeface="Meiryo" charset="-128"/>
                <a:cs typeface="Meiryo" charset="-128"/>
              </a:rPr>
              <a:t>; </a:t>
            </a:r>
            <a:r>
              <a:rPr lang="en-US" dirty="0" smtClean="0">
                <a:solidFill>
                  <a:srgbClr val="F5B283"/>
                </a:solidFill>
                <a:latin typeface="Meiryo" charset="-128"/>
                <a:ea typeface="Meiryo" charset="-128"/>
                <a:cs typeface="Meiryo" charset="-128"/>
              </a:rPr>
              <a:t>// pop to </a:t>
            </a:r>
            <a:r>
              <a:rPr lang="en-US" dirty="0" err="1" smtClean="0">
                <a:solidFill>
                  <a:srgbClr val="F5B283"/>
                </a:solidFill>
                <a:latin typeface="Meiryo" charset="-128"/>
                <a:ea typeface="Meiryo" charset="-128"/>
                <a:cs typeface="Meiryo" charset="-128"/>
              </a:rPr>
              <a:t>eax</a:t>
            </a:r>
            <a:endParaRPr lang="en-US" dirty="0" smtClean="0">
              <a:solidFill>
                <a:srgbClr val="F5B283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050891" y="5410046"/>
            <a:ext cx="4090218" cy="76691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>
                <a:solidFill>
                  <a:srgbClr val="FFC000"/>
                </a:solidFill>
                <a:latin typeface="Meiryo" charset="-128"/>
                <a:ea typeface="Meiryo" charset="-128"/>
                <a:cs typeface="Meiryo" charset="-128"/>
              </a:rPr>
              <a:t>mov</a:t>
            </a:r>
            <a:r>
              <a:rPr lang="en-US" dirty="0" smtClean="0">
                <a:solidFill>
                  <a:srgbClr val="FFC000"/>
                </a:solidFill>
                <a:latin typeface="Meiryo" charset="-128"/>
                <a:ea typeface="Meiryo" charset="-128"/>
                <a:cs typeface="Meiryo" charset="-128"/>
              </a:rPr>
              <a:t> </a:t>
            </a:r>
            <a:r>
              <a:rPr lang="en-US" dirty="0" err="1" smtClean="0">
                <a:solidFill>
                  <a:srgbClr val="7030A0"/>
                </a:solidFill>
                <a:latin typeface="Meiryo" charset="-128"/>
                <a:ea typeface="Meiryo" charset="-128"/>
                <a:cs typeface="Meiryo" charset="-128"/>
              </a:rPr>
              <a:t>eax</a:t>
            </a:r>
            <a:r>
              <a:rPr lang="en-US" dirty="0" smtClean="0">
                <a:solidFill>
                  <a:srgbClr val="FFC000"/>
                </a:solidFill>
                <a:latin typeface="Meiryo" charset="-128"/>
                <a:ea typeface="Meiryo" charset="-128"/>
                <a:cs typeface="Meiryo" charset="-128"/>
              </a:rPr>
              <a:t>,</a:t>
            </a:r>
            <a:r>
              <a:rPr lang="en-US" dirty="0" smtClean="0">
                <a:solidFill>
                  <a:srgbClr val="7030A0"/>
                </a:solidFill>
                <a:latin typeface="Meiryo" charset="-128"/>
                <a:ea typeface="Meiryo" charset="-128"/>
                <a:cs typeface="Meiryo" charset="-128"/>
              </a:rPr>
              <a:t>[</a:t>
            </a:r>
            <a:r>
              <a:rPr lang="en-US" dirty="0" err="1" smtClean="0">
                <a:solidFill>
                  <a:srgbClr val="7030A0"/>
                </a:solidFill>
                <a:latin typeface="Meiryo" charset="-128"/>
                <a:ea typeface="Meiryo" charset="-128"/>
                <a:cs typeface="Meiryo" charset="-128"/>
              </a:rPr>
              <a:t>ebx</a:t>
            </a:r>
            <a:r>
              <a:rPr lang="en-US" dirty="0" smtClean="0">
                <a:solidFill>
                  <a:srgbClr val="7030A0"/>
                </a:solidFill>
                <a:latin typeface="Meiryo" charset="-128"/>
                <a:ea typeface="Meiryo" charset="-128"/>
                <a:cs typeface="Meiryo" charset="-128"/>
              </a:rPr>
              <a:t>]</a:t>
            </a:r>
            <a:r>
              <a:rPr lang="en-US" dirty="0" smtClean="0">
                <a:solidFill>
                  <a:srgbClr val="FFC000"/>
                </a:solidFill>
                <a:latin typeface="Meiryo" charset="-128"/>
                <a:ea typeface="Meiryo" charset="-128"/>
                <a:cs typeface="Meiryo" charset="-128"/>
              </a:rPr>
              <a:t>; </a:t>
            </a:r>
            <a:r>
              <a:rPr lang="en-US" dirty="0" smtClean="0">
                <a:solidFill>
                  <a:srgbClr val="F5B283"/>
                </a:solidFill>
                <a:latin typeface="Meiryo" charset="-128"/>
                <a:ea typeface="Meiryo" charset="-128"/>
                <a:cs typeface="Meiryo" charset="-128"/>
              </a:rPr>
              <a:t>// </a:t>
            </a:r>
            <a:r>
              <a:rPr lang="en-US" dirty="0" err="1" smtClean="0">
                <a:solidFill>
                  <a:srgbClr val="F5B283"/>
                </a:solidFill>
                <a:latin typeface="Meiryo" charset="-128"/>
                <a:ea typeface="Meiryo" charset="-128"/>
                <a:cs typeface="Meiryo" charset="-128"/>
              </a:rPr>
              <a:t>eax</a:t>
            </a:r>
            <a:r>
              <a:rPr lang="en-US" dirty="0" smtClean="0">
                <a:solidFill>
                  <a:srgbClr val="F5B283"/>
                </a:solidFill>
                <a:latin typeface="Meiryo" charset="-128"/>
                <a:ea typeface="Meiryo" charset="-128"/>
                <a:cs typeface="Meiryo" charset="-128"/>
              </a:rPr>
              <a:t> &lt;- [</a:t>
            </a:r>
            <a:r>
              <a:rPr lang="en-US" dirty="0" err="1" smtClean="0">
                <a:solidFill>
                  <a:srgbClr val="F5B283"/>
                </a:solidFill>
                <a:latin typeface="Meiryo" charset="-128"/>
                <a:ea typeface="Meiryo" charset="-128"/>
                <a:cs typeface="Meiryo" charset="-128"/>
              </a:rPr>
              <a:t>ebx</a:t>
            </a:r>
            <a:r>
              <a:rPr lang="en-US" dirty="0" smtClean="0">
                <a:solidFill>
                  <a:srgbClr val="F5B283"/>
                </a:solidFill>
                <a:latin typeface="Meiryo" charset="-128"/>
                <a:ea typeface="Meiryo" charset="-128"/>
                <a:cs typeface="Meiryo" charset="-128"/>
              </a:rPr>
              <a:t>]</a:t>
            </a:r>
          </a:p>
          <a:p>
            <a:r>
              <a:rPr lang="en-US" dirty="0" err="1" smtClean="0">
                <a:solidFill>
                  <a:srgbClr val="FFC000"/>
                </a:solidFill>
                <a:latin typeface="Meiryo" charset="-128"/>
                <a:ea typeface="Meiryo" charset="-128"/>
                <a:cs typeface="Meiryo" charset="-128"/>
              </a:rPr>
              <a:t>mov</a:t>
            </a:r>
            <a:r>
              <a:rPr lang="en-US" dirty="0" smtClean="0">
                <a:solidFill>
                  <a:srgbClr val="7030A0"/>
                </a:solidFill>
                <a:latin typeface="Meiryo" charset="-128"/>
                <a:ea typeface="Meiryo" charset="-128"/>
                <a:cs typeface="Meiryo" charset="-128"/>
              </a:rPr>
              <a:t> [</a:t>
            </a:r>
            <a:r>
              <a:rPr lang="en-US" dirty="0" err="1" smtClean="0">
                <a:solidFill>
                  <a:srgbClr val="7030A0"/>
                </a:solidFill>
                <a:latin typeface="Meiryo" charset="-128"/>
                <a:ea typeface="Meiryo" charset="-128"/>
                <a:cs typeface="Meiryo" charset="-128"/>
              </a:rPr>
              <a:t>eax</a:t>
            </a:r>
            <a:r>
              <a:rPr lang="en-US" dirty="0" smtClean="0">
                <a:solidFill>
                  <a:srgbClr val="7030A0"/>
                </a:solidFill>
                <a:latin typeface="Meiryo" charset="-128"/>
                <a:ea typeface="Meiryo" charset="-128"/>
                <a:cs typeface="Meiryo" charset="-128"/>
              </a:rPr>
              <a:t>]</a:t>
            </a:r>
            <a:r>
              <a:rPr lang="en-US" dirty="0" smtClean="0">
                <a:solidFill>
                  <a:srgbClr val="FFC000"/>
                </a:solidFill>
                <a:latin typeface="Meiryo" charset="-128"/>
                <a:ea typeface="Meiryo" charset="-128"/>
                <a:cs typeface="Meiryo" charset="-128"/>
              </a:rPr>
              <a:t>,</a:t>
            </a:r>
            <a:r>
              <a:rPr lang="en-US" dirty="0">
                <a:solidFill>
                  <a:srgbClr val="7030A0"/>
                </a:solidFill>
                <a:latin typeface="Meiryo" charset="-128"/>
                <a:ea typeface="Meiryo" charset="-128"/>
                <a:cs typeface="Meiryo" charset="-128"/>
              </a:rPr>
              <a:t>5</a:t>
            </a:r>
            <a:r>
              <a:rPr lang="en-US" dirty="0" smtClean="0">
                <a:solidFill>
                  <a:srgbClr val="FFC000"/>
                </a:solidFill>
                <a:latin typeface="Meiryo" charset="-128"/>
                <a:ea typeface="Meiryo" charset="-128"/>
                <a:cs typeface="Meiryo" charset="-128"/>
              </a:rPr>
              <a:t>;    </a:t>
            </a:r>
            <a:r>
              <a:rPr lang="en-US" dirty="0" smtClean="0">
                <a:solidFill>
                  <a:srgbClr val="F5B283"/>
                </a:solidFill>
                <a:latin typeface="Meiryo" charset="-128"/>
                <a:ea typeface="Meiryo" charset="-128"/>
                <a:cs typeface="Meiryo" charset="-128"/>
              </a:rPr>
              <a:t>// [</a:t>
            </a:r>
            <a:r>
              <a:rPr lang="en-US" dirty="0" err="1" smtClean="0">
                <a:solidFill>
                  <a:srgbClr val="F5B283"/>
                </a:solidFill>
                <a:latin typeface="Meiryo" charset="-128"/>
                <a:ea typeface="Meiryo" charset="-128"/>
                <a:cs typeface="Meiryo" charset="-128"/>
              </a:rPr>
              <a:t>eax</a:t>
            </a:r>
            <a:r>
              <a:rPr lang="en-US" dirty="0" smtClean="0">
                <a:solidFill>
                  <a:srgbClr val="F5B283"/>
                </a:solidFill>
                <a:latin typeface="Meiryo" charset="-128"/>
                <a:ea typeface="Meiryo" charset="-128"/>
                <a:cs typeface="Meiryo" charset="-128"/>
              </a:rPr>
              <a:t>] &lt;- 5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386139" y="6183204"/>
            <a:ext cx="3432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*[</a:t>
            </a:r>
            <a:r>
              <a:rPr lang="en-US" dirty="0" smtClean="0"/>
              <a:t>xxx] = value of the </a:t>
            </a:r>
            <a:r>
              <a:rPr lang="en-US" smtClean="0"/>
              <a:t>address in xxx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77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Static reverse engineering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960562"/>
            <a:ext cx="4822722" cy="4351338"/>
          </a:xfrm>
        </p:spPr>
        <p:txBody>
          <a:bodyPr>
            <a:normAutofit fontScale="32500" lnSpcReduction="20000"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cap="none" dirty="0">
                <a:solidFill>
                  <a:srgbClr val="F2F2F2"/>
                </a:solidFill>
                <a:latin typeface="Monaco" charset="0"/>
              </a:rPr>
              <a:t>_main: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mr-IN" cap="none" dirty="0">
                <a:solidFill>
                  <a:srgbClr val="F2F2F2"/>
                </a:solidFill>
                <a:latin typeface="Monaco" charset="0"/>
              </a:rPr>
              <a:t>    1f30:	</a:t>
            </a:r>
            <a:r>
              <a:rPr lang="mr-IN" cap="none" dirty="0" err="1" smtClean="0">
                <a:solidFill>
                  <a:srgbClr val="F2F2F2"/>
                </a:solidFill>
                <a:latin typeface="Monaco" charset="0"/>
              </a:rPr>
              <a:t>push</a:t>
            </a:r>
            <a:r>
              <a:rPr lang="mr-IN" cap="none" dirty="0">
                <a:solidFill>
                  <a:srgbClr val="F2F2F2"/>
                </a:solidFill>
                <a:latin typeface="Monaco" charset="0"/>
              </a:rPr>
              <a:t>	</a:t>
            </a:r>
            <a:r>
              <a:rPr lang="mr-IN" cap="none" dirty="0" err="1">
                <a:solidFill>
                  <a:srgbClr val="F2F2F2"/>
                </a:solidFill>
                <a:latin typeface="Monaco" charset="0"/>
              </a:rPr>
              <a:t>ebp</a:t>
            </a:r>
            <a:endParaRPr lang="mr-IN" cap="none" dirty="0">
              <a:solidFill>
                <a:srgbClr val="F2F2F2"/>
              </a:solidFill>
              <a:latin typeface="Monaco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mr-IN" cap="none" dirty="0">
                <a:solidFill>
                  <a:srgbClr val="F2F2F2"/>
                </a:solidFill>
                <a:latin typeface="Monaco" charset="0"/>
              </a:rPr>
              <a:t>    1f31:	</a:t>
            </a:r>
            <a:r>
              <a:rPr lang="mr-IN" cap="none" dirty="0" err="1" smtClean="0">
                <a:solidFill>
                  <a:srgbClr val="F2F2F2"/>
                </a:solidFill>
                <a:latin typeface="Monaco" charset="0"/>
              </a:rPr>
              <a:t>mov</a:t>
            </a:r>
            <a:r>
              <a:rPr lang="mr-IN" cap="none" dirty="0">
                <a:solidFill>
                  <a:srgbClr val="F2F2F2"/>
                </a:solidFill>
                <a:latin typeface="Monaco" charset="0"/>
              </a:rPr>
              <a:t>	</a:t>
            </a:r>
            <a:r>
              <a:rPr lang="mr-IN" cap="none" dirty="0" err="1">
                <a:solidFill>
                  <a:srgbClr val="F2F2F2"/>
                </a:solidFill>
                <a:latin typeface="Monaco" charset="0"/>
              </a:rPr>
              <a:t>ebp</a:t>
            </a:r>
            <a:r>
              <a:rPr lang="mr-IN" cap="none" dirty="0">
                <a:solidFill>
                  <a:srgbClr val="F2F2F2"/>
                </a:solidFill>
                <a:latin typeface="Monaco" charset="0"/>
              </a:rPr>
              <a:t>, </a:t>
            </a:r>
            <a:r>
              <a:rPr lang="mr-IN" cap="none" dirty="0" err="1">
                <a:solidFill>
                  <a:srgbClr val="F2F2F2"/>
                </a:solidFill>
                <a:latin typeface="Monaco" charset="0"/>
              </a:rPr>
              <a:t>esp</a:t>
            </a:r>
            <a:endParaRPr lang="mr-IN" cap="none" dirty="0">
              <a:solidFill>
                <a:srgbClr val="F2F2F2"/>
              </a:solidFill>
              <a:latin typeface="Monaco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mr-IN" cap="none" dirty="0">
                <a:solidFill>
                  <a:srgbClr val="F2F2F2"/>
                </a:solidFill>
                <a:latin typeface="Monaco" charset="0"/>
              </a:rPr>
              <a:t>    1f33:	</a:t>
            </a:r>
            <a:r>
              <a:rPr lang="mr-IN" cap="none" dirty="0" err="1" smtClean="0">
                <a:solidFill>
                  <a:srgbClr val="F2F2F2"/>
                </a:solidFill>
                <a:latin typeface="Monaco" charset="0"/>
              </a:rPr>
              <a:t>sub</a:t>
            </a:r>
            <a:r>
              <a:rPr lang="mr-IN" cap="none" dirty="0">
                <a:solidFill>
                  <a:srgbClr val="F2F2F2"/>
                </a:solidFill>
                <a:latin typeface="Monaco" charset="0"/>
              </a:rPr>
              <a:t>	</a:t>
            </a:r>
            <a:r>
              <a:rPr lang="mr-IN" cap="none" dirty="0" err="1">
                <a:solidFill>
                  <a:srgbClr val="F2F2F2"/>
                </a:solidFill>
                <a:latin typeface="Monaco" charset="0"/>
              </a:rPr>
              <a:t>esp</a:t>
            </a:r>
            <a:r>
              <a:rPr lang="mr-IN" cap="none" dirty="0">
                <a:solidFill>
                  <a:srgbClr val="F2F2F2"/>
                </a:solidFill>
                <a:latin typeface="Monaco" charset="0"/>
              </a:rPr>
              <a:t>, 40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mr-IN" cap="none" dirty="0">
                <a:solidFill>
                  <a:srgbClr val="F2F2F2"/>
                </a:solidFill>
                <a:latin typeface="Monaco" charset="0"/>
              </a:rPr>
              <a:t>    1f36:	</a:t>
            </a:r>
            <a:r>
              <a:rPr lang="mr-IN" cap="none" dirty="0" err="1" smtClean="0">
                <a:solidFill>
                  <a:srgbClr val="F2F2F2"/>
                </a:solidFill>
                <a:latin typeface="Monaco" charset="0"/>
              </a:rPr>
              <a:t>call</a:t>
            </a:r>
            <a:r>
              <a:rPr lang="mr-IN" cap="none" dirty="0">
                <a:solidFill>
                  <a:srgbClr val="F2F2F2"/>
                </a:solidFill>
                <a:latin typeface="Monaco" charset="0"/>
              </a:rPr>
              <a:t>	0 &lt;_</a:t>
            </a:r>
            <a:r>
              <a:rPr lang="mr-IN" cap="none" dirty="0" err="1">
                <a:solidFill>
                  <a:srgbClr val="F2F2F2"/>
                </a:solidFill>
                <a:latin typeface="Monaco" charset="0"/>
              </a:rPr>
              <a:t>main+B</a:t>
            </a:r>
            <a:r>
              <a:rPr lang="mr-IN" cap="none" dirty="0">
                <a:solidFill>
                  <a:srgbClr val="F2F2F2"/>
                </a:solidFill>
                <a:latin typeface="Monaco" charset="0"/>
              </a:rPr>
              <a:t>&gt;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mr-IN" cap="none" dirty="0">
                <a:solidFill>
                  <a:srgbClr val="F2F2F2"/>
                </a:solidFill>
                <a:latin typeface="Monaco" charset="0"/>
              </a:rPr>
              <a:t>    1f3b:	</a:t>
            </a:r>
            <a:r>
              <a:rPr lang="mr-IN" cap="none" dirty="0" err="1" smtClean="0">
                <a:solidFill>
                  <a:srgbClr val="F2F2F2"/>
                </a:solidFill>
                <a:latin typeface="Monaco" charset="0"/>
              </a:rPr>
              <a:t>pop</a:t>
            </a:r>
            <a:r>
              <a:rPr lang="mr-IN" cap="none" dirty="0">
                <a:solidFill>
                  <a:srgbClr val="F2F2F2"/>
                </a:solidFill>
                <a:latin typeface="Monaco" charset="0"/>
              </a:rPr>
              <a:t>	</a:t>
            </a:r>
            <a:r>
              <a:rPr lang="mr-IN" cap="none" dirty="0" err="1">
                <a:solidFill>
                  <a:srgbClr val="F2F2F2"/>
                </a:solidFill>
                <a:latin typeface="Monaco" charset="0"/>
              </a:rPr>
              <a:t>eax</a:t>
            </a:r>
            <a:endParaRPr lang="mr-IN" cap="none" dirty="0">
              <a:solidFill>
                <a:srgbClr val="F2F2F2"/>
              </a:solidFill>
              <a:latin typeface="Monaco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de-DE" cap="none" dirty="0">
                <a:solidFill>
                  <a:srgbClr val="F2F2F2"/>
                </a:solidFill>
                <a:latin typeface="Monaco" charset="0"/>
              </a:rPr>
              <a:t>    1f3c:	</a:t>
            </a:r>
            <a:r>
              <a:rPr lang="de-DE" cap="none" dirty="0" err="1" smtClean="0">
                <a:solidFill>
                  <a:srgbClr val="F2F2F2"/>
                </a:solidFill>
                <a:latin typeface="Monaco" charset="0"/>
              </a:rPr>
              <a:t>mov</a:t>
            </a:r>
            <a:r>
              <a:rPr lang="de-DE" cap="none" dirty="0">
                <a:solidFill>
                  <a:srgbClr val="F2F2F2"/>
                </a:solidFill>
                <a:latin typeface="Monaco" charset="0"/>
              </a:rPr>
              <a:t>	</a:t>
            </a:r>
            <a:r>
              <a:rPr lang="de-DE" cap="none" dirty="0" err="1">
                <a:solidFill>
                  <a:srgbClr val="F2F2F2"/>
                </a:solidFill>
                <a:latin typeface="Monaco" charset="0"/>
              </a:rPr>
              <a:t>ecx</a:t>
            </a:r>
            <a:r>
              <a:rPr lang="de-DE" cap="none" dirty="0">
                <a:solidFill>
                  <a:srgbClr val="F2F2F2"/>
                </a:solidFill>
                <a:latin typeface="Monaco" charset="0"/>
              </a:rPr>
              <a:t>, </a:t>
            </a:r>
            <a:r>
              <a:rPr lang="de-DE" cap="none" dirty="0" err="1">
                <a:solidFill>
                  <a:srgbClr val="F2F2F2"/>
                </a:solidFill>
                <a:latin typeface="Monaco" charset="0"/>
              </a:rPr>
              <a:t>dword</a:t>
            </a:r>
            <a:r>
              <a:rPr lang="de-DE" cap="none" dirty="0">
                <a:solidFill>
                  <a:srgbClr val="F2F2F2"/>
                </a:solidFill>
                <a:latin typeface="Monaco" charset="0"/>
              </a:rPr>
              <a:t> </a:t>
            </a:r>
            <a:r>
              <a:rPr lang="de-DE" cap="none" dirty="0" err="1">
                <a:solidFill>
                  <a:srgbClr val="F2F2F2"/>
                </a:solidFill>
                <a:latin typeface="Monaco" charset="0"/>
              </a:rPr>
              <a:t>ptr</a:t>
            </a:r>
            <a:r>
              <a:rPr lang="de-DE" cap="none" dirty="0">
                <a:solidFill>
                  <a:srgbClr val="F2F2F2"/>
                </a:solidFill>
                <a:latin typeface="Monaco" charset="0"/>
              </a:rPr>
              <a:t> [</a:t>
            </a:r>
            <a:r>
              <a:rPr lang="de-DE" cap="none" dirty="0" err="1">
                <a:solidFill>
                  <a:srgbClr val="F2F2F2"/>
                </a:solidFill>
                <a:latin typeface="Monaco" charset="0"/>
              </a:rPr>
              <a:t>ebp</a:t>
            </a:r>
            <a:r>
              <a:rPr lang="de-DE" cap="none" dirty="0">
                <a:solidFill>
                  <a:srgbClr val="F2F2F2"/>
                </a:solidFill>
                <a:latin typeface="Monaco" charset="0"/>
              </a:rPr>
              <a:t> + 12]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de-DE" cap="none" dirty="0">
                <a:solidFill>
                  <a:srgbClr val="F2F2F2"/>
                </a:solidFill>
                <a:latin typeface="Monaco" charset="0"/>
              </a:rPr>
              <a:t>    1f3f:	</a:t>
            </a:r>
            <a:r>
              <a:rPr lang="de-DE" cap="none" dirty="0" err="1" smtClean="0">
                <a:solidFill>
                  <a:srgbClr val="F2F2F2"/>
                </a:solidFill>
                <a:latin typeface="Monaco" charset="0"/>
              </a:rPr>
              <a:t>mov</a:t>
            </a:r>
            <a:r>
              <a:rPr lang="de-DE" cap="none" dirty="0">
                <a:solidFill>
                  <a:srgbClr val="F2F2F2"/>
                </a:solidFill>
                <a:latin typeface="Monaco" charset="0"/>
              </a:rPr>
              <a:t>	</a:t>
            </a:r>
            <a:r>
              <a:rPr lang="de-DE" cap="none" dirty="0" err="1">
                <a:solidFill>
                  <a:srgbClr val="F2F2F2"/>
                </a:solidFill>
                <a:latin typeface="Monaco" charset="0"/>
              </a:rPr>
              <a:t>edx</a:t>
            </a:r>
            <a:r>
              <a:rPr lang="de-DE" cap="none" dirty="0">
                <a:solidFill>
                  <a:srgbClr val="F2F2F2"/>
                </a:solidFill>
                <a:latin typeface="Monaco" charset="0"/>
              </a:rPr>
              <a:t>, </a:t>
            </a:r>
            <a:r>
              <a:rPr lang="de-DE" cap="none" dirty="0" err="1">
                <a:solidFill>
                  <a:srgbClr val="F2F2F2"/>
                </a:solidFill>
                <a:latin typeface="Monaco" charset="0"/>
              </a:rPr>
              <a:t>dword</a:t>
            </a:r>
            <a:r>
              <a:rPr lang="de-DE" cap="none" dirty="0">
                <a:solidFill>
                  <a:srgbClr val="F2F2F2"/>
                </a:solidFill>
                <a:latin typeface="Monaco" charset="0"/>
              </a:rPr>
              <a:t> </a:t>
            </a:r>
            <a:r>
              <a:rPr lang="de-DE" cap="none" dirty="0" err="1">
                <a:solidFill>
                  <a:srgbClr val="F2F2F2"/>
                </a:solidFill>
                <a:latin typeface="Monaco" charset="0"/>
              </a:rPr>
              <a:t>ptr</a:t>
            </a:r>
            <a:r>
              <a:rPr lang="de-DE" cap="none" dirty="0">
                <a:solidFill>
                  <a:srgbClr val="F2F2F2"/>
                </a:solidFill>
                <a:latin typeface="Monaco" charset="0"/>
              </a:rPr>
              <a:t> [</a:t>
            </a:r>
            <a:r>
              <a:rPr lang="de-DE" cap="none" dirty="0" err="1">
                <a:solidFill>
                  <a:srgbClr val="F2F2F2"/>
                </a:solidFill>
                <a:latin typeface="Monaco" charset="0"/>
              </a:rPr>
              <a:t>ebp</a:t>
            </a:r>
            <a:r>
              <a:rPr lang="de-DE" cap="none" dirty="0">
                <a:solidFill>
                  <a:srgbClr val="F2F2F2"/>
                </a:solidFill>
                <a:latin typeface="Monaco" charset="0"/>
              </a:rPr>
              <a:t> + 8]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de-DE" cap="none" dirty="0">
                <a:solidFill>
                  <a:srgbClr val="F2F2F2"/>
                </a:solidFill>
                <a:latin typeface="Monaco" charset="0"/>
              </a:rPr>
              <a:t>    1f42:	</a:t>
            </a:r>
            <a:r>
              <a:rPr lang="de-DE" cap="none" dirty="0" err="1" smtClean="0">
                <a:solidFill>
                  <a:srgbClr val="F2F2F2"/>
                </a:solidFill>
                <a:latin typeface="Monaco" charset="0"/>
              </a:rPr>
              <a:t>lea</a:t>
            </a:r>
            <a:r>
              <a:rPr lang="de-DE" cap="none" dirty="0">
                <a:solidFill>
                  <a:srgbClr val="F2F2F2"/>
                </a:solidFill>
                <a:latin typeface="Monaco" charset="0"/>
              </a:rPr>
              <a:t>	</a:t>
            </a:r>
            <a:r>
              <a:rPr lang="de-DE" cap="none" dirty="0" err="1">
                <a:solidFill>
                  <a:srgbClr val="F2F2F2"/>
                </a:solidFill>
                <a:latin typeface="Monaco" charset="0"/>
              </a:rPr>
              <a:t>eax</a:t>
            </a:r>
            <a:r>
              <a:rPr lang="de-DE" cap="none" dirty="0">
                <a:solidFill>
                  <a:srgbClr val="F2F2F2"/>
                </a:solidFill>
                <a:latin typeface="Monaco" charset="0"/>
              </a:rPr>
              <a:t>, [</a:t>
            </a:r>
            <a:r>
              <a:rPr lang="de-DE" cap="none" dirty="0" err="1">
                <a:solidFill>
                  <a:srgbClr val="F2F2F2"/>
                </a:solidFill>
                <a:latin typeface="Monaco" charset="0"/>
              </a:rPr>
              <a:t>eax</a:t>
            </a:r>
            <a:r>
              <a:rPr lang="de-DE" cap="none" dirty="0">
                <a:solidFill>
                  <a:srgbClr val="F2F2F2"/>
                </a:solidFill>
                <a:latin typeface="Monaco" charset="0"/>
              </a:rPr>
              <a:t> + 115]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de-DE" cap="none" dirty="0">
                <a:solidFill>
                  <a:srgbClr val="F2F2F2"/>
                </a:solidFill>
                <a:latin typeface="Monaco" charset="0"/>
              </a:rPr>
              <a:t>    1f48:	</a:t>
            </a:r>
            <a:r>
              <a:rPr lang="de-DE" cap="none" dirty="0" err="1" smtClean="0">
                <a:solidFill>
                  <a:srgbClr val="F2F2F2"/>
                </a:solidFill>
                <a:latin typeface="Monaco" charset="0"/>
              </a:rPr>
              <a:t>mov</a:t>
            </a:r>
            <a:r>
              <a:rPr lang="de-DE" cap="none" dirty="0">
                <a:solidFill>
                  <a:srgbClr val="F2F2F2"/>
                </a:solidFill>
                <a:latin typeface="Monaco" charset="0"/>
              </a:rPr>
              <a:t>	</a:t>
            </a:r>
            <a:r>
              <a:rPr lang="de-DE" cap="none" dirty="0" err="1">
                <a:solidFill>
                  <a:srgbClr val="F2F2F2"/>
                </a:solidFill>
                <a:latin typeface="Monaco" charset="0"/>
              </a:rPr>
              <a:t>dword</a:t>
            </a:r>
            <a:r>
              <a:rPr lang="de-DE" cap="none" dirty="0">
                <a:solidFill>
                  <a:srgbClr val="F2F2F2"/>
                </a:solidFill>
                <a:latin typeface="Monaco" charset="0"/>
              </a:rPr>
              <a:t> </a:t>
            </a:r>
            <a:r>
              <a:rPr lang="de-DE" cap="none" dirty="0" err="1">
                <a:solidFill>
                  <a:srgbClr val="F2F2F2"/>
                </a:solidFill>
                <a:latin typeface="Monaco" charset="0"/>
              </a:rPr>
              <a:t>ptr</a:t>
            </a:r>
            <a:r>
              <a:rPr lang="de-DE" cap="none" dirty="0">
                <a:solidFill>
                  <a:srgbClr val="F2F2F2"/>
                </a:solidFill>
                <a:latin typeface="Monaco" charset="0"/>
              </a:rPr>
              <a:t> [</a:t>
            </a:r>
            <a:r>
              <a:rPr lang="de-DE" cap="none" dirty="0" err="1">
                <a:solidFill>
                  <a:srgbClr val="F2F2F2"/>
                </a:solidFill>
                <a:latin typeface="Monaco" charset="0"/>
              </a:rPr>
              <a:t>ebp</a:t>
            </a:r>
            <a:r>
              <a:rPr lang="de-DE" cap="none" dirty="0">
                <a:solidFill>
                  <a:srgbClr val="F2F2F2"/>
                </a:solidFill>
                <a:latin typeface="Monaco" charset="0"/>
              </a:rPr>
              <a:t> - 4], 0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mr-IN" cap="none" dirty="0">
                <a:solidFill>
                  <a:srgbClr val="F2F2F2"/>
                </a:solidFill>
                <a:latin typeface="Monaco" charset="0"/>
              </a:rPr>
              <a:t>    1f4f:	</a:t>
            </a:r>
            <a:r>
              <a:rPr lang="mr-IN" cap="none" dirty="0" err="1" smtClean="0">
                <a:solidFill>
                  <a:srgbClr val="F2F2F2"/>
                </a:solidFill>
                <a:latin typeface="Monaco" charset="0"/>
              </a:rPr>
              <a:t>mov</a:t>
            </a:r>
            <a:r>
              <a:rPr lang="mr-IN" cap="none" dirty="0" smtClean="0">
                <a:solidFill>
                  <a:srgbClr val="F2F2F2"/>
                </a:solidFill>
                <a:latin typeface="Monaco" charset="0"/>
              </a:rPr>
              <a:t>	</a:t>
            </a:r>
            <a:r>
              <a:rPr lang="mr-IN" cap="none" dirty="0" err="1" smtClean="0">
                <a:solidFill>
                  <a:srgbClr val="F2F2F2"/>
                </a:solidFill>
                <a:latin typeface="Monaco" charset="0"/>
              </a:rPr>
              <a:t>dword</a:t>
            </a:r>
            <a:r>
              <a:rPr lang="mr-IN" cap="none" dirty="0" smtClean="0">
                <a:solidFill>
                  <a:srgbClr val="F2F2F2"/>
                </a:solidFill>
                <a:latin typeface="Monaco" charset="0"/>
              </a:rPr>
              <a:t> </a:t>
            </a:r>
            <a:r>
              <a:rPr lang="mr-IN" cap="none" dirty="0" err="1">
                <a:solidFill>
                  <a:srgbClr val="F2F2F2"/>
                </a:solidFill>
                <a:latin typeface="Monaco" charset="0"/>
              </a:rPr>
              <a:t>ptr</a:t>
            </a:r>
            <a:r>
              <a:rPr lang="mr-IN" cap="none" dirty="0">
                <a:solidFill>
                  <a:srgbClr val="F2F2F2"/>
                </a:solidFill>
                <a:latin typeface="Monaco" charset="0"/>
              </a:rPr>
              <a:t> [</a:t>
            </a:r>
            <a:r>
              <a:rPr lang="mr-IN" cap="none" dirty="0" err="1">
                <a:solidFill>
                  <a:srgbClr val="F2F2F2"/>
                </a:solidFill>
                <a:latin typeface="Monaco" charset="0"/>
              </a:rPr>
              <a:t>ebp</a:t>
            </a:r>
            <a:r>
              <a:rPr lang="mr-IN" cap="none" dirty="0">
                <a:solidFill>
                  <a:srgbClr val="F2F2F2"/>
                </a:solidFill>
                <a:latin typeface="Monaco" charset="0"/>
              </a:rPr>
              <a:t> - 8], </a:t>
            </a:r>
            <a:r>
              <a:rPr lang="mr-IN" cap="none" dirty="0" err="1">
                <a:solidFill>
                  <a:srgbClr val="F2F2F2"/>
                </a:solidFill>
                <a:latin typeface="Monaco" charset="0"/>
              </a:rPr>
              <a:t>edx</a:t>
            </a:r>
            <a:endParaRPr lang="mr-IN" cap="none" dirty="0">
              <a:solidFill>
                <a:srgbClr val="F2F2F2"/>
              </a:solidFill>
              <a:latin typeface="Monaco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de-DE" cap="none" dirty="0">
                <a:solidFill>
                  <a:srgbClr val="F2F2F2"/>
                </a:solidFill>
                <a:latin typeface="Monaco" charset="0"/>
              </a:rPr>
              <a:t>    1f52:	</a:t>
            </a:r>
            <a:r>
              <a:rPr lang="de-DE" cap="none" dirty="0" err="1" smtClean="0">
                <a:solidFill>
                  <a:srgbClr val="F2F2F2"/>
                </a:solidFill>
                <a:latin typeface="Monaco" charset="0"/>
              </a:rPr>
              <a:t>mov</a:t>
            </a:r>
            <a:r>
              <a:rPr lang="de-DE" cap="none" dirty="0" smtClean="0">
                <a:solidFill>
                  <a:srgbClr val="F2F2F2"/>
                </a:solidFill>
                <a:latin typeface="Monaco" charset="0"/>
              </a:rPr>
              <a:t>	</a:t>
            </a:r>
            <a:r>
              <a:rPr lang="de-DE" cap="none" dirty="0" err="1" smtClean="0">
                <a:solidFill>
                  <a:srgbClr val="F2F2F2"/>
                </a:solidFill>
                <a:latin typeface="Monaco" charset="0"/>
              </a:rPr>
              <a:t>dword</a:t>
            </a:r>
            <a:r>
              <a:rPr lang="de-DE" cap="none" dirty="0" smtClean="0">
                <a:solidFill>
                  <a:srgbClr val="F2F2F2"/>
                </a:solidFill>
                <a:latin typeface="Monaco" charset="0"/>
              </a:rPr>
              <a:t> </a:t>
            </a:r>
            <a:r>
              <a:rPr lang="de-DE" cap="none" dirty="0" err="1">
                <a:solidFill>
                  <a:srgbClr val="F2F2F2"/>
                </a:solidFill>
                <a:latin typeface="Monaco" charset="0"/>
              </a:rPr>
              <a:t>ptr</a:t>
            </a:r>
            <a:r>
              <a:rPr lang="de-DE" cap="none" dirty="0">
                <a:solidFill>
                  <a:srgbClr val="F2F2F2"/>
                </a:solidFill>
                <a:latin typeface="Monaco" charset="0"/>
              </a:rPr>
              <a:t> [</a:t>
            </a:r>
            <a:r>
              <a:rPr lang="de-DE" cap="none" dirty="0" err="1">
                <a:solidFill>
                  <a:srgbClr val="F2F2F2"/>
                </a:solidFill>
                <a:latin typeface="Monaco" charset="0"/>
              </a:rPr>
              <a:t>ebp</a:t>
            </a:r>
            <a:r>
              <a:rPr lang="de-DE" cap="none" dirty="0">
                <a:solidFill>
                  <a:srgbClr val="F2F2F2"/>
                </a:solidFill>
                <a:latin typeface="Monaco" charset="0"/>
              </a:rPr>
              <a:t> - 12], </a:t>
            </a:r>
            <a:r>
              <a:rPr lang="de-DE" cap="none" dirty="0" err="1">
                <a:solidFill>
                  <a:srgbClr val="F2F2F2"/>
                </a:solidFill>
                <a:latin typeface="Monaco" charset="0"/>
              </a:rPr>
              <a:t>ecx</a:t>
            </a:r>
            <a:endParaRPr lang="de-DE" cap="none" dirty="0">
              <a:solidFill>
                <a:srgbClr val="F2F2F2"/>
              </a:solidFill>
              <a:latin typeface="Monaco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de-DE" cap="none" dirty="0">
                <a:solidFill>
                  <a:srgbClr val="F2F2F2"/>
                </a:solidFill>
                <a:latin typeface="Monaco" charset="0"/>
              </a:rPr>
              <a:t>    </a:t>
            </a:r>
            <a:r>
              <a:rPr lang="de-DE" cap="none" dirty="0">
                <a:solidFill>
                  <a:srgbClr val="F5B283"/>
                </a:solidFill>
                <a:latin typeface="Monaco" charset="0"/>
              </a:rPr>
              <a:t>1f55:	</a:t>
            </a:r>
            <a:r>
              <a:rPr lang="de-DE" cap="none" dirty="0" err="1" smtClean="0">
                <a:solidFill>
                  <a:srgbClr val="F5B283"/>
                </a:solidFill>
                <a:latin typeface="Monaco" charset="0"/>
              </a:rPr>
              <a:t>mov</a:t>
            </a:r>
            <a:r>
              <a:rPr lang="de-DE" cap="none" dirty="0">
                <a:solidFill>
                  <a:srgbClr val="F5B283"/>
                </a:solidFill>
                <a:latin typeface="Monaco" charset="0"/>
              </a:rPr>
              <a:t>	</a:t>
            </a:r>
            <a:r>
              <a:rPr lang="de-DE" cap="none" dirty="0" err="1">
                <a:solidFill>
                  <a:srgbClr val="F5B283"/>
                </a:solidFill>
                <a:latin typeface="Monaco" charset="0"/>
              </a:rPr>
              <a:t>dword</a:t>
            </a:r>
            <a:r>
              <a:rPr lang="de-DE" cap="none" dirty="0">
                <a:solidFill>
                  <a:srgbClr val="F5B283"/>
                </a:solidFill>
                <a:latin typeface="Monaco" charset="0"/>
              </a:rPr>
              <a:t> </a:t>
            </a:r>
            <a:r>
              <a:rPr lang="de-DE" cap="none" dirty="0" err="1">
                <a:solidFill>
                  <a:srgbClr val="F5B283"/>
                </a:solidFill>
                <a:latin typeface="Monaco" charset="0"/>
              </a:rPr>
              <a:t>ptr</a:t>
            </a:r>
            <a:r>
              <a:rPr lang="de-DE" cap="none" dirty="0">
                <a:solidFill>
                  <a:srgbClr val="F5B283"/>
                </a:solidFill>
                <a:latin typeface="Monaco" charset="0"/>
              </a:rPr>
              <a:t> [</a:t>
            </a:r>
            <a:r>
              <a:rPr lang="de-DE" cap="none" dirty="0" err="1">
                <a:solidFill>
                  <a:srgbClr val="F5B283"/>
                </a:solidFill>
                <a:latin typeface="Monaco" charset="0"/>
              </a:rPr>
              <a:t>ebp</a:t>
            </a:r>
            <a:r>
              <a:rPr lang="de-DE" cap="none" dirty="0">
                <a:solidFill>
                  <a:srgbClr val="F5B283"/>
                </a:solidFill>
                <a:latin typeface="Monaco" charset="0"/>
              </a:rPr>
              <a:t> - 16], 5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de-DE" cap="none" dirty="0">
                <a:solidFill>
                  <a:srgbClr val="F2F2F2"/>
                </a:solidFill>
                <a:latin typeface="Monaco" charset="0"/>
              </a:rPr>
              <a:t>    </a:t>
            </a:r>
            <a:r>
              <a:rPr lang="de-DE" cap="none" dirty="0">
                <a:solidFill>
                  <a:srgbClr val="FF0000"/>
                </a:solidFill>
                <a:latin typeface="Monaco" charset="0"/>
              </a:rPr>
              <a:t>1f5c:	</a:t>
            </a:r>
            <a:r>
              <a:rPr lang="de-DE" cap="none" dirty="0" err="1" smtClean="0">
                <a:solidFill>
                  <a:srgbClr val="FF0000"/>
                </a:solidFill>
                <a:latin typeface="Monaco" charset="0"/>
              </a:rPr>
              <a:t>mov</a:t>
            </a:r>
            <a:r>
              <a:rPr lang="de-DE" cap="none" dirty="0">
                <a:solidFill>
                  <a:srgbClr val="FF0000"/>
                </a:solidFill>
                <a:latin typeface="Monaco" charset="0"/>
              </a:rPr>
              <a:t>	</a:t>
            </a:r>
            <a:r>
              <a:rPr lang="de-DE" cap="none" dirty="0" err="1">
                <a:solidFill>
                  <a:srgbClr val="FF0000"/>
                </a:solidFill>
                <a:latin typeface="Monaco" charset="0"/>
              </a:rPr>
              <a:t>dword</a:t>
            </a:r>
            <a:r>
              <a:rPr lang="de-DE" cap="none" dirty="0">
                <a:solidFill>
                  <a:srgbClr val="FF0000"/>
                </a:solidFill>
                <a:latin typeface="Monaco" charset="0"/>
              </a:rPr>
              <a:t> </a:t>
            </a:r>
            <a:r>
              <a:rPr lang="de-DE" cap="none" dirty="0" err="1">
                <a:solidFill>
                  <a:srgbClr val="FF0000"/>
                </a:solidFill>
                <a:latin typeface="Monaco" charset="0"/>
              </a:rPr>
              <a:t>ptr</a:t>
            </a:r>
            <a:r>
              <a:rPr lang="de-DE" cap="none" dirty="0">
                <a:solidFill>
                  <a:srgbClr val="FF0000"/>
                </a:solidFill>
                <a:latin typeface="Monaco" charset="0"/>
              </a:rPr>
              <a:t> [</a:t>
            </a:r>
            <a:r>
              <a:rPr lang="de-DE" cap="none" dirty="0" err="1">
                <a:solidFill>
                  <a:srgbClr val="FF0000"/>
                </a:solidFill>
                <a:latin typeface="Monaco" charset="0"/>
              </a:rPr>
              <a:t>ebp</a:t>
            </a:r>
            <a:r>
              <a:rPr lang="de-DE" cap="none" dirty="0">
                <a:solidFill>
                  <a:srgbClr val="FF0000"/>
                </a:solidFill>
                <a:latin typeface="Monaco" charset="0"/>
              </a:rPr>
              <a:t> - 20], 10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mr-IN" cap="none" dirty="0">
                <a:solidFill>
                  <a:srgbClr val="F2F2F2"/>
                </a:solidFill>
                <a:latin typeface="Monaco" charset="0"/>
              </a:rPr>
              <a:t>   </a:t>
            </a:r>
            <a:r>
              <a:rPr lang="en-US" cap="none" dirty="0">
                <a:solidFill>
                  <a:srgbClr val="F2F2F2"/>
                </a:solidFill>
                <a:latin typeface="Monaco" charset="0"/>
              </a:rPr>
              <a:t> </a:t>
            </a:r>
            <a:r>
              <a:rPr lang="en-US" cap="none" dirty="0" smtClean="0">
                <a:solidFill>
                  <a:srgbClr val="F2F2F2"/>
                </a:solidFill>
                <a:latin typeface="Monaco" charset="0"/>
              </a:rPr>
              <a:t> </a:t>
            </a:r>
            <a:r>
              <a:rPr lang="mr-IN" cap="none" dirty="0" smtClean="0">
                <a:solidFill>
                  <a:srgbClr val="F2F2F2"/>
                </a:solidFill>
                <a:latin typeface="Monaco" charset="0"/>
              </a:rPr>
              <a:t> </a:t>
            </a:r>
            <a:r>
              <a:rPr lang="mr-IN" cap="none" dirty="0">
                <a:solidFill>
                  <a:srgbClr val="92D050"/>
                </a:solidFill>
                <a:latin typeface="Monaco" charset="0"/>
              </a:rPr>
              <a:t>1f63:	</a:t>
            </a:r>
            <a:r>
              <a:rPr lang="mr-IN" cap="none" dirty="0" err="1" smtClean="0">
                <a:solidFill>
                  <a:srgbClr val="92D050"/>
                </a:solidFill>
                <a:latin typeface="Monaco" charset="0"/>
              </a:rPr>
              <a:t>mov</a:t>
            </a:r>
            <a:r>
              <a:rPr lang="mr-IN" cap="none" dirty="0">
                <a:solidFill>
                  <a:srgbClr val="92D050"/>
                </a:solidFill>
                <a:latin typeface="Monaco" charset="0"/>
              </a:rPr>
              <a:t>	</a:t>
            </a:r>
            <a:r>
              <a:rPr lang="mr-IN" cap="none" dirty="0" err="1">
                <a:solidFill>
                  <a:srgbClr val="92D050"/>
                </a:solidFill>
                <a:latin typeface="Monaco" charset="0"/>
              </a:rPr>
              <a:t>ecx</a:t>
            </a:r>
            <a:r>
              <a:rPr lang="mr-IN" cap="none" dirty="0">
                <a:solidFill>
                  <a:srgbClr val="92D050"/>
                </a:solidFill>
                <a:latin typeface="Monaco" charset="0"/>
              </a:rPr>
              <a:t>, </a:t>
            </a:r>
            <a:r>
              <a:rPr lang="mr-IN" cap="none" dirty="0" err="1">
                <a:solidFill>
                  <a:srgbClr val="92D050"/>
                </a:solidFill>
                <a:latin typeface="Monaco" charset="0"/>
              </a:rPr>
              <a:t>dword</a:t>
            </a:r>
            <a:r>
              <a:rPr lang="mr-IN" cap="none" dirty="0">
                <a:solidFill>
                  <a:srgbClr val="92D050"/>
                </a:solidFill>
                <a:latin typeface="Monaco" charset="0"/>
              </a:rPr>
              <a:t> </a:t>
            </a:r>
            <a:r>
              <a:rPr lang="mr-IN" cap="none" dirty="0" err="1">
                <a:solidFill>
                  <a:srgbClr val="92D050"/>
                </a:solidFill>
                <a:latin typeface="Monaco" charset="0"/>
              </a:rPr>
              <a:t>ptr</a:t>
            </a:r>
            <a:r>
              <a:rPr lang="mr-IN" cap="none" dirty="0">
                <a:solidFill>
                  <a:srgbClr val="92D050"/>
                </a:solidFill>
                <a:latin typeface="Monaco" charset="0"/>
              </a:rPr>
              <a:t> [</a:t>
            </a:r>
            <a:r>
              <a:rPr lang="mr-IN" cap="none" dirty="0" err="1">
                <a:solidFill>
                  <a:srgbClr val="92D050"/>
                </a:solidFill>
                <a:latin typeface="Monaco" charset="0"/>
              </a:rPr>
              <a:t>ebp</a:t>
            </a:r>
            <a:r>
              <a:rPr lang="mr-IN" cap="none" dirty="0">
                <a:solidFill>
                  <a:srgbClr val="92D050"/>
                </a:solidFill>
                <a:latin typeface="Monaco" charset="0"/>
              </a:rPr>
              <a:t> - 16]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de-DE" cap="none" dirty="0">
                <a:solidFill>
                  <a:srgbClr val="92D050"/>
                </a:solidFill>
                <a:latin typeface="Monaco" charset="0"/>
              </a:rPr>
              <a:t>    1f66:	</a:t>
            </a:r>
            <a:r>
              <a:rPr lang="de-DE" cap="none" dirty="0" err="1" smtClean="0">
                <a:solidFill>
                  <a:srgbClr val="92D050"/>
                </a:solidFill>
                <a:latin typeface="Monaco" charset="0"/>
              </a:rPr>
              <a:t>add</a:t>
            </a:r>
            <a:r>
              <a:rPr lang="de-DE" cap="none" dirty="0">
                <a:solidFill>
                  <a:srgbClr val="92D050"/>
                </a:solidFill>
                <a:latin typeface="Monaco" charset="0"/>
              </a:rPr>
              <a:t>	</a:t>
            </a:r>
            <a:r>
              <a:rPr lang="de-DE" cap="none" dirty="0" err="1">
                <a:solidFill>
                  <a:srgbClr val="92D050"/>
                </a:solidFill>
                <a:latin typeface="Monaco" charset="0"/>
              </a:rPr>
              <a:t>ecx</a:t>
            </a:r>
            <a:r>
              <a:rPr lang="de-DE" cap="none" dirty="0">
                <a:solidFill>
                  <a:srgbClr val="92D050"/>
                </a:solidFill>
                <a:latin typeface="Monaco" charset="0"/>
              </a:rPr>
              <a:t>, </a:t>
            </a:r>
            <a:r>
              <a:rPr lang="de-DE" cap="none" dirty="0" err="1">
                <a:solidFill>
                  <a:srgbClr val="92D050"/>
                </a:solidFill>
                <a:latin typeface="Monaco" charset="0"/>
              </a:rPr>
              <a:t>dword</a:t>
            </a:r>
            <a:r>
              <a:rPr lang="de-DE" cap="none" dirty="0">
                <a:solidFill>
                  <a:srgbClr val="92D050"/>
                </a:solidFill>
                <a:latin typeface="Monaco" charset="0"/>
              </a:rPr>
              <a:t> </a:t>
            </a:r>
            <a:r>
              <a:rPr lang="de-DE" cap="none" dirty="0" err="1">
                <a:solidFill>
                  <a:srgbClr val="92D050"/>
                </a:solidFill>
                <a:latin typeface="Monaco" charset="0"/>
              </a:rPr>
              <a:t>ptr</a:t>
            </a:r>
            <a:r>
              <a:rPr lang="de-DE" cap="none" dirty="0">
                <a:solidFill>
                  <a:srgbClr val="92D050"/>
                </a:solidFill>
                <a:latin typeface="Monaco" charset="0"/>
              </a:rPr>
              <a:t> [</a:t>
            </a:r>
            <a:r>
              <a:rPr lang="de-DE" cap="none" dirty="0" err="1">
                <a:solidFill>
                  <a:srgbClr val="92D050"/>
                </a:solidFill>
                <a:latin typeface="Monaco" charset="0"/>
              </a:rPr>
              <a:t>ebp</a:t>
            </a:r>
            <a:r>
              <a:rPr lang="de-DE" cap="none" dirty="0">
                <a:solidFill>
                  <a:srgbClr val="92D050"/>
                </a:solidFill>
                <a:latin typeface="Monaco" charset="0"/>
              </a:rPr>
              <a:t> - 20]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de-DE" cap="none" dirty="0">
                <a:solidFill>
                  <a:srgbClr val="F2F2F2"/>
                </a:solidFill>
                <a:latin typeface="Monaco" charset="0"/>
              </a:rPr>
              <a:t>    </a:t>
            </a:r>
            <a:r>
              <a:rPr lang="de-DE" cap="none" dirty="0">
                <a:solidFill>
                  <a:srgbClr val="00B0F0"/>
                </a:solidFill>
                <a:latin typeface="Monaco" charset="0"/>
              </a:rPr>
              <a:t>1f69:	</a:t>
            </a:r>
            <a:r>
              <a:rPr lang="de-DE" cap="none" dirty="0" err="1" smtClean="0">
                <a:solidFill>
                  <a:srgbClr val="00B0F0"/>
                </a:solidFill>
                <a:latin typeface="Monaco" charset="0"/>
              </a:rPr>
              <a:t>mov</a:t>
            </a:r>
            <a:r>
              <a:rPr lang="de-DE" cap="none" dirty="0">
                <a:solidFill>
                  <a:srgbClr val="00B0F0"/>
                </a:solidFill>
                <a:latin typeface="Monaco" charset="0"/>
              </a:rPr>
              <a:t>	</a:t>
            </a:r>
            <a:r>
              <a:rPr lang="de-DE" cap="none" dirty="0" err="1">
                <a:solidFill>
                  <a:srgbClr val="00B0F0"/>
                </a:solidFill>
                <a:latin typeface="Monaco" charset="0"/>
              </a:rPr>
              <a:t>dword</a:t>
            </a:r>
            <a:r>
              <a:rPr lang="de-DE" cap="none" dirty="0">
                <a:solidFill>
                  <a:srgbClr val="00B0F0"/>
                </a:solidFill>
                <a:latin typeface="Monaco" charset="0"/>
              </a:rPr>
              <a:t> </a:t>
            </a:r>
            <a:r>
              <a:rPr lang="de-DE" cap="none" dirty="0" err="1">
                <a:solidFill>
                  <a:srgbClr val="00B0F0"/>
                </a:solidFill>
                <a:latin typeface="Monaco" charset="0"/>
              </a:rPr>
              <a:t>ptr</a:t>
            </a:r>
            <a:r>
              <a:rPr lang="de-DE" cap="none" dirty="0">
                <a:solidFill>
                  <a:srgbClr val="00B0F0"/>
                </a:solidFill>
                <a:latin typeface="Monaco" charset="0"/>
              </a:rPr>
              <a:t> [</a:t>
            </a:r>
            <a:r>
              <a:rPr lang="de-DE" cap="none" dirty="0" err="1">
                <a:solidFill>
                  <a:srgbClr val="00B0F0"/>
                </a:solidFill>
                <a:latin typeface="Monaco" charset="0"/>
              </a:rPr>
              <a:t>ebp</a:t>
            </a:r>
            <a:r>
              <a:rPr lang="de-DE" cap="none" dirty="0">
                <a:solidFill>
                  <a:srgbClr val="00B0F0"/>
                </a:solidFill>
                <a:latin typeface="Monaco" charset="0"/>
              </a:rPr>
              <a:t> - 24], </a:t>
            </a:r>
            <a:r>
              <a:rPr lang="de-DE" cap="none" dirty="0" err="1">
                <a:solidFill>
                  <a:srgbClr val="00B0F0"/>
                </a:solidFill>
                <a:latin typeface="Monaco" charset="0"/>
              </a:rPr>
              <a:t>ecx</a:t>
            </a:r>
            <a:endParaRPr lang="de-DE" cap="none" dirty="0">
              <a:solidFill>
                <a:srgbClr val="00B0F0"/>
              </a:solidFill>
              <a:latin typeface="Monaco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de-DE" cap="none" dirty="0">
                <a:solidFill>
                  <a:srgbClr val="00B0F0"/>
                </a:solidFill>
                <a:latin typeface="Monaco" charset="0"/>
              </a:rPr>
              <a:t>    1f6c:	</a:t>
            </a:r>
            <a:r>
              <a:rPr lang="de-DE" cap="none" dirty="0" err="1" smtClean="0">
                <a:solidFill>
                  <a:srgbClr val="00B0F0"/>
                </a:solidFill>
                <a:latin typeface="Monaco" charset="0"/>
              </a:rPr>
              <a:t>mov</a:t>
            </a:r>
            <a:r>
              <a:rPr lang="de-DE" cap="none" dirty="0">
                <a:solidFill>
                  <a:srgbClr val="00B0F0"/>
                </a:solidFill>
                <a:latin typeface="Monaco" charset="0"/>
              </a:rPr>
              <a:t>	</a:t>
            </a:r>
            <a:r>
              <a:rPr lang="de-DE" cap="none" dirty="0" err="1">
                <a:solidFill>
                  <a:srgbClr val="00B0F0"/>
                </a:solidFill>
                <a:latin typeface="Monaco" charset="0"/>
              </a:rPr>
              <a:t>ecx</a:t>
            </a:r>
            <a:r>
              <a:rPr lang="de-DE" cap="none" dirty="0">
                <a:solidFill>
                  <a:srgbClr val="00B0F0"/>
                </a:solidFill>
                <a:latin typeface="Monaco" charset="0"/>
              </a:rPr>
              <a:t>, </a:t>
            </a:r>
            <a:r>
              <a:rPr lang="de-DE" cap="none" dirty="0" err="1">
                <a:solidFill>
                  <a:srgbClr val="00B0F0"/>
                </a:solidFill>
                <a:latin typeface="Monaco" charset="0"/>
              </a:rPr>
              <a:t>dword</a:t>
            </a:r>
            <a:r>
              <a:rPr lang="de-DE" cap="none" dirty="0">
                <a:solidFill>
                  <a:srgbClr val="00B0F0"/>
                </a:solidFill>
                <a:latin typeface="Monaco" charset="0"/>
              </a:rPr>
              <a:t> </a:t>
            </a:r>
            <a:r>
              <a:rPr lang="de-DE" cap="none" dirty="0" err="1">
                <a:solidFill>
                  <a:srgbClr val="00B0F0"/>
                </a:solidFill>
                <a:latin typeface="Monaco" charset="0"/>
              </a:rPr>
              <a:t>ptr</a:t>
            </a:r>
            <a:r>
              <a:rPr lang="de-DE" cap="none" dirty="0">
                <a:solidFill>
                  <a:srgbClr val="00B0F0"/>
                </a:solidFill>
                <a:latin typeface="Monaco" charset="0"/>
              </a:rPr>
              <a:t> [</a:t>
            </a:r>
            <a:r>
              <a:rPr lang="de-DE" cap="none" dirty="0" err="1">
                <a:solidFill>
                  <a:srgbClr val="00B0F0"/>
                </a:solidFill>
                <a:latin typeface="Monaco" charset="0"/>
              </a:rPr>
              <a:t>ebp</a:t>
            </a:r>
            <a:r>
              <a:rPr lang="de-DE" cap="none" dirty="0">
                <a:solidFill>
                  <a:srgbClr val="00B0F0"/>
                </a:solidFill>
                <a:latin typeface="Monaco" charset="0"/>
              </a:rPr>
              <a:t> - 24]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de-DE" cap="none" dirty="0">
                <a:solidFill>
                  <a:srgbClr val="00B0F0"/>
                </a:solidFill>
                <a:latin typeface="Monaco" charset="0"/>
              </a:rPr>
              <a:t>    1f6f:	</a:t>
            </a:r>
            <a:r>
              <a:rPr lang="de-DE" cap="none" dirty="0" err="1" smtClean="0">
                <a:solidFill>
                  <a:srgbClr val="00B0F0"/>
                </a:solidFill>
                <a:latin typeface="Monaco" charset="0"/>
              </a:rPr>
              <a:t>shl</a:t>
            </a:r>
            <a:r>
              <a:rPr lang="de-DE" cap="none" dirty="0">
                <a:solidFill>
                  <a:srgbClr val="00B0F0"/>
                </a:solidFill>
                <a:latin typeface="Monaco" charset="0"/>
              </a:rPr>
              <a:t>	</a:t>
            </a:r>
            <a:r>
              <a:rPr lang="de-DE" cap="none" dirty="0" err="1">
                <a:solidFill>
                  <a:srgbClr val="00B0F0"/>
                </a:solidFill>
                <a:latin typeface="Monaco" charset="0"/>
              </a:rPr>
              <a:t>ecx</a:t>
            </a:r>
            <a:r>
              <a:rPr lang="de-DE" cap="none" dirty="0">
                <a:solidFill>
                  <a:srgbClr val="00B0F0"/>
                </a:solidFill>
                <a:latin typeface="Monaco" charset="0"/>
              </a:rPr>
              <a:t>, 1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de-DE" cap="none" dirty="0">
                <a:solidFill>
                  <a:srgbClr val="F2F2F2"/>
                </a:solidFill>
                <a:latin typeface="Monaco" charset="0"/>
              </a:rPr>
              <a:t>    </a:t>
            </a:r>
            <a:r>
              <a:rPr lang="de-DE" cap="none" dirty="0">
                <a:solidFill>
                  <a:srgbClr val="00B0F0"/>
                </a:solidFill>
                <a:latin typeface="Monaco" charset="0"/>
              </a:rPr>
              <a:t>1f72:	</a:t>
            </a:r>
            <a:r>
              <a:rPr lang="de-DE" cap="none" dirty="0" err="1" smtClean="0">
                <a:solidFill>
                  <a:srgbClr val="00B0F0"/>
                </a:solidFill>
                <a:latin typeface="Monaco" charset="0"/>
              </a:rPr>
              <a:t>mov</a:t>
            </a:r>
            <a:r>
              <a:rPr lang="de-DE" cap="none" dirty="0">
                <a:solidFill>
                  <a:srgbClr val="00B0F0"/>
                </a:solidFill>
                <a:latin typeface="Monaco" charset="0"/>
              </a:rPr>
              <a:t>	</a:t>
            </a:r>
            <a:r>
              <a:rPr lang="de-DE" cap="none" dirty="0" err="1">
                <a:solidFill>
                  <a:srgbClr val="00B0F0"/>
                </a:solidFill>
                <a:latin typeface="Monaco" charset="0"/>
              </a:rPr>
              <a:t>dword</a:t>
            </a:r>
            <a:r>
              <a:rPr lang="de-DE" cap="none" dirty="0">
                <a:solidFill>
                  <a:srgbClr val="00B0F0"/>
                </a:solidFill>
                <a:latin typeface="Monaco" charset="0"/>
              </a:rPr>
              <a:t> </a:t>
            </a:r>
            <a:r>
              <a:rPr lang="de-DE" cap="none" dirty="0" err="1">
                <a:solidFill>
                  <a:srgbClr val="00B0F0"/>
                </a:solidFill>
                <a:latin typeface="Monaco" charset="0"/>
              </a:rPr>
              <a:t>ptr</a:t>
            </a:r>
            <a:r>
              <a:rPr lang="de-DE" cap="none" dirty="0">
                <a:solidFill>
                  <a:srgbClr val="00B0F0"/>
                </a:solidFill>
                <a:latin typeface="Monaco" charset="0"/>
              </a:rPr>
              <a:t> [</a:t>
            </a:r>
            <a:r>
              <a:rPr lang="de-DE" cap="none" dirty="0" err="1">
                <a:solidFill>
                  <a:srgbClr val="00B0F0"/>
                </a:solidFill>
                <a:latin typeface="Monaco" charset="0"/>
              </a:rPr>
              <a:t>ebp</a:t>
            </a:r>
            <a:r>
              <a:rPr lang="de-DE" cap="none" dirty="0">
                <a:solidFill>
                  <a:srgbClr val="00B0F0"/>
                </a:solidFill>
                <a:latin typeface="Monaco" charset="0"/>
              </a:rPr>
              <a:t> - 24], </a:t>
            </a:r>
            <a:r>
              <a:rPr lang="de-DE" cap="none" dirty="0" err="1">
                <a:solidFill>
                  <a:srgbClr val="00B0F0"/>
                </a:solidFill>
                <a:latin typeface="Monaco" charset="0"/>
              </a:rPr>
              <a:t>ecx</a:t>
            </a:r>
            <a:endParaRPr lang="de-DE" cap="none" dirty="0">
              <a:solidFill>
                <a:srgbClr val="00B0F0"/>
              </a:solidFill>
              <a:latin typeface="Monaco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de-DE" cap="none" dirty="0">
                <a:solidFill>
                  <a:srgbClr val="00B0F0"/>
                </a:solidFill>
                <a:latin typeface="Monaco" charset="0"/>
              </a:rPr>
              <a:t>    1f75:	</a:t>
            </a:r>
            <a:r>
              <a:rPr lang="de-DE" cap="none" dirty="0" err="1" smtClean="0">
                <a:solidFill>
                  <a:srgbClr val="00B0F0"/>
                </a:solidFill>
                <a:latin typeface="Monaco" charset="0"/>
              </a:rPr>
              <a:t>mov</a:t>
            </a:r>
            <a:r>
              <a:rPr lang="de-DE" cap="none" dirty="0">
                <a:solidFill>
                  <a:srgbClr val="00B0F0"/>
                </a:solidFill>
                <a:latin typeface="Monaco" charset="0"/>
              </a:rPr>
              <a:t>	</a:t>
            </a:r>
            <a:r>
              <a:rPr lang="de-DE" cap="none" dirty="0" err="1">
                <a:solidFill>
                  <a:srgbClr val="00B0F0"/>
                </a:solidFill>
                <a:latin typeface="Monaco" charset="0"/>
              </a:rPr>
              <a:t>ecx</a:t>
            </a:r>
            <a:r>
              <a:rPr lang="de-DE" cap="none" dirty="0">
                <a:solidFill>
                  <a:srgbClr val="00B0F0"/>
                </a:solidFill>
                <a:latin typeface="Monaco" charset="0"/>
              </a:rPr>
              <a:t>, </a:t>
            </a:r>
            <a:r>
              <a:rPr lang="de-DE" cap="none" dirty="0" err="1">
                <a:solidFill>
                  <a:srgbClr val="00B0F0"/>
                </a:solidFill>
                <a:latin typeface="Monaco" charset="0"/>
              </a:rPr>
              <a:t>dword</a:t>
            </a:r>
            <a:r>
              <a:rPr lang="de-DE" cap="none" dirty="0">
                <a:solidFill>
                  <a:srgbClr val="00B0F0"/>
                </a:solidFill>
                <a:latin typeface="Monaco" charset="0"/>
              </a:rPr>
              <a:t> </a:t>
            </a:r>
            <a:r>
              <a:rPr lang="de-DE" cap="none" dirty="0" err="1">
                <a:solidFill>
                  <a:srgbClr val="00B0F0"/>
                </a:solidFill>
                <a:latin typeface="Monaco" charset="0"/>
              </a:rPr>
              <a:t>ptr</a:t>
            </a:r>
            <a:r>
              <a:rPr lang="de-DE" cap="none" dirty="0">
                <a:solidFill>
                  <a:srgbClr val="00B0F0"/>
                </a:solidFill>
                <a:latin typeface="Monaco" charset="0"/>
              </a:rPr>
              <a:t> [</a:t>
            </a:r>
            <a:r>
              <a:rPr lang="de-DE" cap="none" dirty="0" err="1">
                <a:solidFill>
                  <a:srgbClr val="00B0F0"/>
                </a:solidFill>
                <a:latin typeface="Monaco" charset="0"/>
              </a:rPr>
              <a:t>ebp</a:t>
            </a:r>
            <a:r>
              <a:rPr lang="de-DE" cap="none" dirty="0">
                <a:solidFill>
                  <a:srgbClr val="00B0F0"/>
                </a:solidFill>
                <a:latin typeface="Monaco" charset="0"/>
              </a:rPr>
              <a:t> - 24]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de-DE" cap="none" dirty="0">
                <a:solidFill>
                  <a:schemeClr val="accent4">
                    <a:lumMod val="60000"/>
                    <a:lumOff val="40000"/>
                  </a:schemeClr>
                </a:solidFill>
                <a:latin typeface="Monaco" charset="0"/>
              </a:rPr>
              <a:t>    1f78:	</a:t>
            </a:r>
            <a:r>
              <a:rPr lang="de-DE" cap="none" dirty="0" err="1" smtClean="0">
                <a:solidFill>
                  <a:schemeClr val="accent4">
                    <a:lumMod val="60000"/>
                    <a:lumOff val="40000"/>
                  </a:schemeClr>
                </a:solidFill>
                <a:latin typeface="Monaco" charset="0"/>
              </a:rPr>
              <a:t>mov</a:t>
            </a:r>
            <a:r>
              <a:rPr lang="de-DE" cap="none" dirty="0">
                <a:solidFill>
                  <a:schemeClr val="accent4">
                    <a:lumMod val="60000"/>
                    <a:lumOff val="40000"/>
                  </a:schemeClr>
                </a:solidFill>
                <a:latin typeface="Monaco" charset="0"/>
              </a:rPr>
              <a:t>	</a:t>
            </a:r>
            <a:r>
              <a:rPr lang="de-DE" cap="none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Monaco" charset="0"/>
              </a:rPr>
              <a:t>dword</a:t>
            </a:r>
            <a:r>
              <a:rPr lang="de-DE" cap="none" dirty="0">
                <a:solidFill>
                  <a:schemeClr val="accent4">
                    <a:lumMod val="60000"/>
                    <a:lumOff val="40000"/>
                  </a:schemeClr>
                </a:solidFill>
                <a:latin typeface="Monaco" charset="0"/>
              </a:rPr>
              <a:t> </a:t>
            </a:r>
            <a:r>
              <a:rPr lang="de-DE" cap="none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Monaco" charset="0"/>
              </a:rPr>
              <a:t>ptr</a:t>
            </a:r>
            <a:r>
              <a:rPr lang="de-DE" cap="none" dirty="0">
                <a:solidFill>
                  <a:schemeClr val="accent4">
                    <a:lumMod val="60000"/>
                    <a:lumOff val="40000"/>
                  </a:schemeClr>
                </a:solidFill>
                <a:latin typeface="Monaco" charset="0"/>
              </a:rPr>
              <a:t> [</a:t>
            </a:r>
            <a:r>
              <a:rPr lang="de-DE" cap="none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Monaco" charset="0"/>
              </a:rPr>
              <a:t>esp</a:t>
            </a:r>
            <a:r>
              <a:rPr lang="de-DE" cap="none" dirty="0">
                <a:solidFill>
                  <a:schemeClr val="accent4">
                    <a:lumMod val="60000"/>
                    <a:lumOff val="40000"/>
                  </a:schemeClr>
                </a:solidFill>
                <a:latin typeface="Monaco" charset="0"/>
              </a:rPr>
              <a:t>], </a:t>
            </a:r>
            <a:r>
              <a:rPr lang="de-DE" cap="none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Monaco" charset="0"/>
              </a:rPr>
              <a:t>eax</a:t>
            </a:r>
            <a:endParaRPr lang="de-DE" cap="none" dirty="0">
              <a:solidFill>
                <a:schemeClr val="accent4">
                  <a:lumMod val="60000"/>
                  <a:lumOff val="40000"/>
                </a:schemeClr>
              </a:solidFill>
              <a:latin typeface="Monaco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de-DE" cap="none" dirty="0">
                <a:solidFill>
                  <a:schemeClr val="accent4">
                    <a:lumMod val="60000"/>
                    <a:lumOff val="40000"/>
                  </a:schemeClr>
                </a:solidFill>
                <a:latin typeface="Monaco" charset="0"/>
              </a:rPr>
              <a:t>    1f7b:	</a:t>
            </a:r>
            <a:r>
              <a:rPr lang="de-DE" cap="none" dirty="0" err="1" smtClean="0">
                <a:solidFill>
                  <a:schemeClr val="accent4">
                    <a:lumMod val="60000"/>
                    <a:lumOff val="40000"/>
                  </a:schemeClr>
                </a:solidFill>
                <a:latin typeface="Monaco" charset="0"/>
              </a:rPr>
              <a:t>mov</a:t>
            </a:r>
            <a:r>
              <a:rPr lang="de-DE" cap="none" dirty="0">
                <a:solidFill>
                  <a:schemeClr val="accent4">
                    <a:lumMod val="60000"/>
                    <a:lumOff val="40000"/>
                  </a:schemeClr>
                </a:solidFill>
                <a:latin typeface="Monaco" charset="0"/>
              </a:rPr>
              <a:t>	</a:t>
            </a:r>
            <a:r>
              <a:rPr lang="de-DE" cap="none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Monaco" charset="0"/>
              </a:rPr>
              <a:t>dword</a:t>
            </a:r>
            <a:r>
              <a:rPr lang="de-DE" cap="none" dirty="0">
                <a:solidFill>
                  <a:schemeClr val="accent4">
                    <a:lumMod val="60000"/>
                    <a:lumOff val="40000"/>
                  </a:schemeClr>
                </a:solidFill>
                <a:latin typeface="Monaco" charset="0"/>
              </a:rPr>
              <a:t> </a:t>
            </a:r>
            <a:r>
              <a:rPr lang="de-DE" cap="none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Monaco" charset="0"/>
              </a:rPr>
              <a:t>ptr</a:t>
            </a:r>
            <a:r>
              <a:rPr lang="de-DE" cap="none" dirty="0">
                <a:solidFill>
                  <a:schemeClr val="accent4">
                    <a:lumMod val="60000"/>
                    <a:lumOff val="40000"/>
                  </a:schemeClr>
                </a:solidFill>
                <a:latin typeface="Monaco" charset="0"/>
              </a:rPr>
              <a:t> [</a:t>
            </a:r>
            <a:r>
              <a:rPr lang="de-DE" cap="none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Monaco" charset="0"/>
              </a:rPr>
              <a:t>esp</a:t>
            </a:r>
            <a:r>
              <a:rPr lang="de-DE" cap="none" dirty="0">
                <a:solidFill>
                  <a:schemeClr val="accent4">
                    <a:lumMod val="60000"/>
                    <a:lumOff val="40000"/>
                  </a:schemeClr>
                </a:solidFill>
                <a:latin typeface="Monaco" charset="0"/>
              </a:rPr>
              <a:t> + 4], </a:t>
            </a:r>
            <a:r>
              <a:rPr lang="de-DE" cap="none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Monaco" charset="0"/>
              </a:rPr>
              <a:t>ecx</a:t>
            </a:r>
            <a:endParaRPr lang="de-DE" cap="none" dirty="0">
              <a:solidFill>
                <a:schemeClr val="accent4">
                  <a:lumMod val="60000"/>
                  <a:lumOff val="40000"/>
                </a:schemeClr>
              </a:solidFill>
              <a:latin typeface="Monaco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de-DE" cap="none" dirty="0">
                <a:solidFill>
                  <a:schemeClr val="accent4">
                    <a:lumMod val="60000"/>
                    <a:lumOff val="40000"/>
                  </a:schemeClr>
                </a:solidFill>
                <a:latin typeface="Monaco" charset="0"/>
              </a:rPr>
              <a:t>    1f7f:	</a:t>
            </a:r>
            <a:r>
              <a:rPr lang="de-DE" cap="none" dirty="0" err="1" smtClean="0">
                <a:solidFill>
                  <a:schemeClr val="accent4">
                    <a:lumMod val="60000"/>
                    <a:lumOff val="40000"/>
                  </a:schemeClr>
                </a:solidFill>
                <a:latin typeface="Monaco" charset="0"/>
              </a:rPr>
              <a:t>call</a:t>
            </a:r>
            <a:r>
              <a:rPr lang="de-DE" cap="none" dirty="0">
                <a:solidFill>
                  <a:schemeClr val="accent4">
                    <a:lumMod val="60000"/>
                    <a:lumOff val="40000"/>
                  </a:schemeClr>
                </a:solidFill>
                <a:latin typeface="Monaco" charset="0"/>
              </a:rPr>
              <a:t>	12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mr-IN" cap="none" dirty="0">
                <a:solidFill>
                  <a:srgbClr val="F2F2F2"/>
                </a:solidFill>
                <a:latin typeface="Monaco" charset="0"/>
              </a:rPr>
              <a:t>    1f84:	</a:t>
            </a:r>
            <a:r>
              <a:rPr lang="mr-IN" cap="none" dirty="0" err="1" smtClean="0">
                <a:solidFill>
                  <a:srgbClr val="F2F2F2"/>
                </a:solidFill>
                <a:latin typeface="Monaco" charset="0"/>
              </a:rPr>
              <a:t>xor</a:t>
            </a:r>
            <a:r>
              <a:rPr lang="mr-IN" cap="none" dirty="0">
                <a:solidFill>
                  <a:srgbClr val="F2F2F2"/>
                </a:solidFill>
                <a:latin typeface="Monaco" charset="0"/>
              </a:rPr>
              <a:t>	</a:t>
            </a:r>
            <a:r>
              <a:rPr lang="mr-IN" cap="none" dirty="0" err="1">
                <a:solidFill>
                  <a:srgbClr val="F2F2F2"/>
                </a:solidFill>
                <a:latin typeface="Monaco" charset="0"/>
              </a:rPr>
              <a:t>ecx</a:t>
            </a:r>
            <a:r>
              <a:rPr lang="mr-IN" cap="none" dirty="0">
                <a:solidFill>
                  <a:srgbClr val="F2F2F2"/>
                </a:solidFill>
                <a:latin typeface="Monaco" charset="0"/>
              </a:rPr>
              <a:t>, </a:t>
            </a:r>
            <a:r>
              <a:rPr lang="mr-IN" cap="none" dirty="0" err="1">
                <a:solidFill>
                  <a:srgbClr val="F2F2F2"/>
                </a:solidFill>
                <a:latin typeface="Monaco" charset="0"/>
              </a:rPr>
              <a:t>ecx</a:t>
            </a:r>
            <a:endParaRPr lang="mr-IN" cap="none" dirty="0">
              <a:solidFill>
                <a:srgbClr val="F2F2F2"/>
              </a:solidFill>
              <a:latin typeface="Monaco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de-DE" cap="none" dirty="0">
                <a:solidFill>
                  <a:srgbClr val="F2F2F2"/>
                </a:solidFill>
                <a:latin typeface="Monaco" charset="0"/>
              </a:rPr>
              <a:t>    1f86:	</a:t>
            </a:r>
            <a:r>
              <a:rPr lang="de-DE" cap="none" dirty="0" err="1" smtClean="0">
                <a:solidFill>
                  <a:srgbClr val="F2F2F2"/>
                </a:solidFill>
                <a:latin typeface="Monaco" charset="0"/>
              </a:rPr>
              <a:t>mov</a:t>
            </a:r>
            <a:r>
              <a:rPr lang="de-DE" cap="none" dirty="0">
                <a:solidFill>
                  <a:srgbClr val="F2F2F2"/>
                </a:solidFill>
                <a:latin typeface="Monaco" charset="0"/>
              </a:rPr>
              <a:t>	</a:t>
            </a:r>
            <a:r>
              <a:rPr lang="de-DE" cap="none" dirty="0" err="1">
                <a:solidFill>
                  <a:srgbClr val="F2F2F2"/>
                </a:solidFill>
                <a:latin typeface="Monaco" charset="0"/>
              </a:rPr>
              <a:t>dword</a:t>
            </a:r>
            <a:r>
              <a:rPr lang="de-DE" cap="none" dirty="0">
                <a:solidFill>
                  <a:srgbClr val="F2F2F2"/>
                </a:solidFill>
                <a:latin typeface="Monaco" charset="0"/>
              </a:rPr>
              <a:t> </a:t>
            </a:r>
            <a:r>
              <a:rPr lang="de-DE" cap="none" dirty="0" err="1">
                <a:solidFill>
                  <a:srgbClr val="F2F2F2"/>
                </a:solidFill>
                <a:latin typeface="Monaco" charset="0"/>
              </a:rPr>
              <a:t>ptr</a:t>
            </a:r>
            <a:r>
              <a:rPr lang="de-DE" cap="none" dirty="0">
                <a:solidFill>
                  <a:srgbClr val="F2F2F2"/>
                </a:solidFill>
                <a:latin typeface="Monaco" charset="0"/>
              </a:rPr>
              <a:t> [</a:t>
            </a:r>
            <a:r>
              <a:rPr lang="de-DE" cap="none" dirty="0" err="1">
                <a:solidFill>
                  <a:srgbClr val="F2F2F2"/>
                </a:solidFill>
                <a:latin typeface="Monaco" charset="0"/>
              </a:rPr>
              <a:t>ebp</a:t>
            </a:r>
            <a:r>
              <a:rPr lang="de-DE" cap="none" dirty="0">
                <a:solidFill>
                  <a:srgbClr val="F2F2F2"/>
                </a:solidFill>
                <a:latin typeface="Monaco" charset="0"/>
              </a:rPr>
              <a:t> - 28], </a:t>
            </a:r>
            <a:r>
              <a:rPr lang="de-DE" cap="none" dirty="0" err="1">
                <a:solidFill>
                  <a:srgbClr val="F2F2F2"/>
                </a:solidFill>
                <a:latin typeface="Monaco" charset="0"/>
              </a:rPr>
              <a:t>eax</a:t>
            </a:r>
            <a:endParaRPr lang="de-DE" cap="none" dirty="0">
              <a:solidFill>
                <a:srgbClr val="F2F2F2"/>
              </a:solidFill>
              <a:latin typeface="Monaco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de-DE" cap="none" dirty="0">
                <a:solidFill>
                  <a:srgbClr val="F2F2F2"/>
                </a:solidFill>
                <a:latin typeface="Monaco" charset="0"/>
              </a:rPr>
              <a:t>    1f89:	</a:t>
            </a:r>
            <a:r>
              <a:rPr lang="de-DE" cap="none" dirty="0" err="1" smtClean="0">
                <a:solidFill>
                  <a:srgbClr val="F2F2F2"/>
                </a:solidFill>
                <a:latin typeface="Monaco" charset="0"/>
              </a:rPr>
              <a:t>mov</a:t>
            </a:r>
            <a:r>
              <a:rPr lang="de-DE" cap="none" dirty="0">
                <a:solidFill>
                  <a:srgbClr val="F2F2F2"/>
                </a:solidFill>
                <a:latin typeface="Monaco" charset="0"/>
              </a:rPr>
              <a:t>	</a:t>
            </a:r>
            <a:r>
              <a:rPr lang="de-DE" cap="none" dirty="0" err="1">
                <a:solidFill>
                  <a:srgbClr val="F2F2F2"/>
                </a:solidFill>
                <a:latin typeface="Monaco" charset="0"/>
              </a:rPr>
              <a:t>eax</a:t>
            </a:r>
            <a:r>
              <a:rPr lang="de-DE" cap="none" dirty="0">
                <a:solidFill>
                  <a:srgbClr val="F2F2F2"/>
                </a:solidFill>
                <a:latin typeface="Monaco" charset="0"/>
              </a:rPr>
              <a:t>, </a:t>
            </a:r>
            <a:r>
              <a:rPr lang="de-DE" cap="none" dirty="0" err="1">
                <a:solidFill>
                  <a:srgbClr val="F2F2F2"/>
                </a:solidFill>
                <a:latin typeface="Monaco" charset="0"/>
              </a:rPr>
              <a:t>ecx</a:t>
            </a:r>
            <a:endParaRPr lang="de-DE" cap="none" dirty="0">
              <a:solidFill>
                <a:srgbClr val="F2F2F2"/>
              </a:solidFill>
              <a:latin typeface="Monaco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mr-IN" cap="none" dirty="0">
                <a:solidFill>
                  <a:srgbClr val="F2F2F2"/>
                </a:solidFill>
                <a:latin typeface="Monaco" charset="0"/>
              </a:rPr>
              <a:t>    1f8b:	</a:t>
            </a:r>
            <a:r>
              <a:rPr lang="mr-IN" cap="none" dirty="0" err="1" smtClean="0">
                <a:solidFill>
                  <a:srgbClr val="F2F2F2"/>
                </a:solidFill>
                <a:latin typeface="Monaco" charset="0"/>
              </a:rPr>
              <a:t>add</a:t>
            </a:r>
            <a:r>
              <a:rPr lang="mr-IN" cap="none" dirty="0">
                <a:solidFill>
                  <a:srgbClr val="F2F2F2"/>
                </a:solidFill>
                <a:latin typeface="Monaco" charset="0"/>
              </a:rPr>
              <a:t>	</a:t>
            </a:r>
            <a:r>
              <a:rPr lang="mr-IN" cap="none" dirty="0" err="1">
                <a:solidFill>
                  <a:srgbClr val="F2F2F2"/>
                </a:solidFill>
                <a:latin typeface="Monaco" charset="0"/>
              </a:rPr>
              <a:t>esp</a:t>
            </a:r>
            <a:r>
              <a:rPr lang="mr-IN" cap="none" dirty="0">
                <a:solidFill>
                  <a:srgbClr val="F2F2F2"/>
                </a:solidFill>
                <a:latin typeface="Monaco" charset="0"/>
              </a:rPr>
              <a:t>, 40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mr-IN" cap="none" dirty="0">
                <a:solidFill>
                  <a:srgbClr val="F2F2F2"/>
                </a:solidFill>
                <a:latin typeface="Monaco" charset="0"/>
              </a:rPr>
              <a:t>    1f8e:	</a:t>
            </a:r>
            <a:r>
              <a:rPr lang="mr-IN" cap="none" dirty="0" err="1" smtClean="0">
                <a:solidFill>
                  <a:srgbClr val="F2F2F2"/>
                </a:solidFill>
                <a:latin typeface="Monaco" charset="0"/>
              </a:rPr>
              <a:t>pop</a:t>
            </a:r>
            <a:r>
              <a:rPr lang="mr-IN" cap="none" dirty="0">
                <a:solidFill>
                  <a:srgbClr val="F2F2F2"/>
                </a:solidFill>
                <a:latin typeface="Monaco" charset="0"/>
              </a:rPr>
              <a:t>	</a:t>
            </a:r>
            <a:r>
              <a:rPr lang="mr-IN" cap="none" dirty="0" err="1">
                <a:solidFill>
                  <a:srgbClr val="F2F2F2"/>
                </a:solidFill>
                <a:latin typeface="Monaco" charset="0"/>
              </a:rPr>
              <a:t>ebp</a:t>
            </a:r>
            <a:endParaRPr lang="mr-IN" cap="none" dirty="0">
              <a:solidFill>
                <a:srgbClr val="F2F2F2"/>
              </a:solidFill>
              <a:latin typeface="Monaco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mr-IN" cap="none" dirty="0">
                <a:solidFill>
                  <a:srgbClr val="F2F2F2"/>
                </a:solidFill>
                <a:latin typeface="Monaco" charset="0"/>
              </a:rPr>
              <a:t>    1f8f:	</a:t>
            </a:r>
            <a:r>
              <a:rPr lang="mr-IN" cap="none" dirty="0" err="1" smtClean="0">
                <a:solidFill>
                  <a:srgbClr val="F2F2F2"/>
                </a:solidFill>
                <a:latin typeface="Monaco" charset="0"/>
              </a:rPr>
              <a:t>ret</a:t>
            </a:r>
            <a:endParaRPr lang="en-US" cap="none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660922" y="1960562"/>
            <a:ext cx="511523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cap="small" baseline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cap="small" baseline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cap="small" baseline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cap="small" baseline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cap="small" baseline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mr-IN" sz="900" cap="none" dirty="0">
                <a:solidFill>
                  <a:srgbClr val="F2F2F2"/>
                </a:solidFill>
                <a:latin typeface="Monaco" charset="0"/>
                <a:ea typeface="Monaco" charset="0"/>
                <a:cs typeface="Monaco" charset="0"/>
              </a:rPr>
              <a:t>#</a:t>
            </a:r>
            <a:r>
              <a:rPr lang="mr-IN" sz="900" cap="none" dirty="0" err="1">
                <a:solidFill>
                  <a:srgbClr val="F2F2F2"/>
                </a:solidFill>
                <a:latin typeface="Monaco" charset="0"/>
                <a:ea typeface="Monaco" charset="0"/>
                <a:cs typeface="Monaco" charset="0"/>
              </a:rPr>
              <a:t>include</a:t>
            </a:r>
            <a:r>
              <a:rPr lang="mr-IN" sz="900" cap="none" dirty="0">
                <a:solidFill>
                  <a:srgbClr val="F2F2F2"/>
                </a:solidFill>
                <a:latin typeface="Monaco" charset="0"/>
                <a:ea typeface="Monaco" charset="0"/>
                <a:cs typeface="Monaco" charset="0"/>
              </a:rPr>
              <a:t> &lt;</a:t>
            </a:r>
            <a:r>
              <a:rPr lang="mr-IN" sz="900" cap="none" dirty="0" err="1">
                <a:solidFill>
                  <a:srgbClr val="F2F2F2"/>
                </a:solidFill>
                <a:latin typeface="Monaco" charset="0"/>
                <a:ea typeface="Monaco" charset="0"/>
                <a:cs typeface="Monaco" charset="0"/>
              </a:rPr>
              <a:t>stdio.h</a:t>
            </a:r>
            <a:r>
              <a:rPr lang="mr-IN" sz="900" cap="none" dirty="0">
                <a:solidFill>
                  <a:srgbClr val="F2F2F2"/>
                </a:solidFill>
                <a:latin typeface="Monaco" charset="0"/>
                <a:ea typeface="Monaco" charset="0"/>
                <a:cs typeface="Monaco" charset="0"/>
              </a:rPr>
              <a:t>&gt;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mr-IN" sz="900" cap="none" dirty="0">
              <a:solidFill>
                <a:srgbClr val="F2F2F2"/>
              </a:solidFill>
              <a:latin typeface="Monaco" charset="0"/>
              <a:ea typeface="Monaco" charset="0"/>
              <a:cs typeface="Monaco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mr-IN" sz="900" cap="none" dirty="0" err="1">
                <a:solidFill>
                  <a:srgbClr val="F2F2F2"/>
                </a:solidFill>
                <a:latin typeface="Monaco" charset="0"/>
                <a:ea typeface="Monaco" charset="0"/>
                <a:cs typeface="Monaco" charset="0"/>
              </a:rPr>
              <a:t>int</a:t>
            </a:r>
            <a:r>
              <a:rPr lang="mr-IN" sz="900" cap="none" dirty="0">
                <a:solidFill>
                  <a:srgbClr val="F2F2F2"/>
                </a:solidFill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mr-IN" sz="900" cap="none" dirty="0" err="1">
                <a:solidFill>
                  <a:srgbClr val="F2F2F2"/>
                </a:solidFill>
                <a:latin typeface="Monaco" charset="0"/>
                <a:ea typeface="Monaco" charset="0"/>
                <a:cs typeface="Monaco" charset="0"/>
              </a:rPr>
              <a:t>main</a:t>
            </a:r>
            <a:r>
              <a:rPr lang="mr-IN" sz="900" cap="none" dirty="0">
                <a:solidFill>
                  <a:srgbClr val="F2F2F2"/>
                </a:solidFill>
                <a:latin typeface="Monaco" charset="0"/>
                <a:ea typeface="Monaco" charset="0"/>
                <a:cs typeface="Monaco" charset="0"/>
              </a:rPr>
              <a:t> (</a:t>
            </a:r>
            <a:r>
              <a:rPr lang="mr-IN" sz="900" cap="none" dirty="0" err="1">
                <a:solidFill>
                  <a:srgbClr val="F2F2F2"/>
                </a:solidFill>
                <a:latin typeface="Monaco" charset="0"/>
                <a:ea typeface="Monaco" charset="0"/>
                <a:cs typeface="Monaco" charset="0"/>
              </a:rPr>
              <a:t>int</a:t>
            </a:r>
            <a:r>
              <a:rPr lang="mr-IN" sz="900" cap="none" dirty="0">
                <a:solidFill>
                  <a:srgbClr val="F2F2F2"/>
                </a:solidFill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mr-IN" sz="900" cap="none" dirty="0" err="1">
                <a:solidFill>
                  <a:srgbClr val="F2F2F2"/>
                </a:solidFill>
                <a:latin typeface="Monaco" charset="0"/>
                <a:ea typeface="Monaco" charset="0"/>
                <a:cs typeface="Monaco" charset="0"/>
              </a:rPr>
              <a:t>argc</a:t>
            </a:r>
            <a:r>
              <a:rPr lang="mr-IN" sz="900" cap="none" dirty="0">
                <a:solidFill>
                  <a:srgbClr val="F2F2F2"/>
                </a:solidFill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mr-IN" sz="900" cap="none" dirty="0" err="1">
                <a:solidFill>
                  <a:srgbClr val="F2F2F2"/>
                </a:solidFill>
                <a:latin typeface="Monaco" charset="0"/>
                <a:ea typeface="Monaco" charset="0"/>
                <a:cs typeface="Monaco" charset="0"/>
              </a:rPr>
              <a:t>char</a:t>
            </a:r>
            <a:r>
              <a:rPr lang="mr-IN" sz="900" cap="none" dirty="0">
                <a:solidFill>
                  <a:srgbClr val="F2F2F2"/>
                </a:solidFill>
                <a:latin typeface="Monaco" charset="0"/>
                <a:ea typeface="Monaco" charset="0"/>
                <a:cs typeface="Monaco" charset="0"/>
              </a:rPr>
              <a:t> **</a:t>
            </a:r>
            <a:r>
              <a:rPr lang="mr-IN" sz="900" cap="none" dirty="0" err="1">
                <a:solidFill>
                  <a:srgbClr val="F2F2F2"/>
                </a:solidFill>
                <a:latin typeface="Monaco" charset="0"/>
                <a:ea typeface="Monaco" charset="0"/>
                <a:cs typeface="Monaco" charset="0"/>
              </a:rPr>
              <a:t>argv</a:t>
            </a:r>
            <a:r>
              <a:rPr lang="mr-IN" sz="900" cap="none" dirty="0">
                <a:solidFill>
                  <a:srgbClr val="F2F2F2"/>
                </a:solidFill>
                <a:latin typeface="Monaco" charset="0"/>
                <a:ea typeface="Monaco" charset="0"/>
                <a:cs typeface="Monaco" charset="0"/>
              </a:rPr>
              <a:t>)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mr-IN" sz="900" cap="none" dirty="0">
                <a:solidFill>
                  <a:srgbClr val="F2F2F2"/>
                </a:solidFill>
                <a:latin typeface="Monaco" charset="0"/>
                <a:ea typeface="Monaco" charset="0"/>
                <a:cs typeface="Monaco" charset="0"/>
              </a:rPr>
              <a:t>	</a:t>
            </a:r>
            <a:r>
              <a:rPr lang="mr-IN" sz="900" cap="none" dirty="0" err="1">
                <a:solidFill>
                  <a:srgbClr val="F2F2F2"/>
                </a:solidFill>
                <a:latin typeface="Monaco" charset="0"/>
                <a:ea typeface="Monaco" charset="0"/>
                <a:cs typeface="Monaco" charset="0"/>
              </a:rPr>
              <a:t>int</a:t>
            </a:r>
            <a:r>
              <a:rPr lang="mr-IN" sz="900" cap="none" dirty="0">
                <a:solidFill>
                  <a:srgbClr val="F2F2F2"/>
                </a:solidFill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mr-IN" sz="900" cap="none" dirty="0" err="1">
                <a:solidFill>
                  <a:srgbClr val="F2F2F2"/>
                </a:solidFill>
                <a:latin typeface="Monaco" charset="0"/>
                <a:ea typeface="Monaco" charset="0"/>
                <a:cs typeface="Monaco" charset="0"/>
              </a:rPr>
              <a:t>x</a:t>
            </a:r>
            <a:r>
              <a:rPr lang="mr-IN" sz="900" cap="none" dirty="0">
                <a:solidFill>
                  <a:srgbClr val="F2F2F2"/>
                </a:solidFill>
                <a:latin typeface="Monaco" charset="0"/>
                <a:ea typeface="Monaco" charset="0"/>
                <a:cs typeface="Monaco" charset="0"/>
              </a:rPr>
              <a:t>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mr-IN" sz="900" cap="none" dirty="0">
                <a:solidFill>
                  <a:srgbClr val="F2F2F2"/>
                </a:solidFill>
                <a:latin typeface="Monaco" charset="0"/>
                <a:ea typeface="Monaco" charset="0"/>
                <a:cs typeface="Monaco" charset="0"/>
              </a:rPr>
              <a:t>	</a:t>
            </a:r>
            <a:r>
              <a:rPr lang="mr-IN" sz="900" cap="none" dirty="0" err="1">
                <a:solidFill>
                  <a:srgbClr val="F2F2F2"/>
                </a:solidFill>
                <a:latin typeface="Monaco" charset="0"/>
                <a:ea typeface="Monaco" charset="0"/>
                <a:cs typeface="Monaco" charset="0"/>
              </a:rPr>
              <a:t>int</a:t>
            </a:r>
            <a:r>
              <a:rPr lang="mr-IN" sz="900" cap="none" dirty="0">
                <a:solidFill>
                  <a:srgbClr val="F2F2F2"/>
                </a:solidFill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mr-IN" sz="900" cap="none" dirty="0" err="1">
                <a:solidFill>
                  <a:srgbClr val="F2F2F2"/>
                </a:solidFill>
                <a:latin typeface="Monaco" charset="0"/>
                <a:ea typeface="Monaco" charset="0"/>
                <a:cs typeface="Monaco" charset="0"/>
              </a:rPr>
              <a:t>y</a:t>
            </a:r>
            <a:r>
              <a:rPr lang="mr-IN" sz="900" cap="none" dirty="0">
                <a:solidFill>
                  <a:srgbClr val="F2F2F2"/>
                </a:solidFill>
                <a:latin typeface="Monaco" charset="0"/>
                <a:ea typeface="Monaco" charset="0"/>
                <a:cs typeface="Monaco" charset="0"/>
              </a:rPr>
              <a:t>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mr-IN" sz="900" cap="none" dirty="0">
              <a:solidFill>
                <a:srgbClr val="F2F2F2"/>
              </a:solidFill>
              <a:latin typeface="Monaco" charset="0"/>
              <a:ea typeface="Monaco" charset="0"/>
              <a:cs typeface="Monaco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mr-IN" sz="900" cap="none" dirty="0">
                <a:solidFill>
                  <a:srgbClr val="F2F2F2"/>
                </a:solidFill>
                <a:latin typeface="Monaco" charset="0"/>
                <a:ea typeface="Monaco" charset="0"/>
                <a:cs typeface="Monaco" charset="0"/>
              </a:rPr>
              <a:t>	</a:t>
            </a:r>
            <a:r>
              <a:rPr lang="mr-IN" sz="900" cap="none" dirty="0" err="1">
                <a:solidFill>
                  <a:srgbClr val="F5B283"/>
                </a:solidFill>
                <a:latin typeface="Monaco" charset="0"/>
                <a:ea typeface="Monaco" charset="0"/>
                <a:cs typeface="Monaco" charset="0"/>
              </a:rPr>
              <a:t>x</a:t>
            </a:r>
            <a:r>
              <a:rPr lang="mr-IN" sz="900" cap="none" dirty="0">
                <a:solidFill>
                  <a:srgbClr val="F5B283"/>
                </a:solidFill>
                <a:latin typeface="Monaco" charset="0"/>
                <a:ea typeface="Monaco" charset="0"/>
                <a:cs typeface="Monaco" charset="0"/>
              </a:rPr>
              <a:t> = 5;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mr-IN" sz="900" cap="none" dirty="0">
                <a:solidFill>
                  <a:srgbClr val="F2F2F2"/>
                </a:solidFill>
                <a:latin typeface="Monaco" charset="0"/>
                <a:ea typeface="Monaco" charset="0"/>
                <a:cs typeface="Monaco" charset="0"/>
              </a:rPr>
              <a:t>	</a:t>
            </a:r>
            <a:r>
              <a:rPr lang="mr-IN" sz="900" cap="none" dirty="0" err="1">
                <a:solidFill>
                  <a:srgbClr val="FF0000"/>
                </a:solidFill>
                <a:latin typeface="Monaco" charset="0"/>
                <a:ea typeface="Monaco" charset="0"/>
                <a:cs typeface="Monaco" charset="0"/>
              </a:rPr>
              <a:t>y</a:t>
            </a:r>
            <a:r>
              <a:rPr lang="mr-IN" sz="900" cap="none" dirty="0">
                <a:solidFill>
                  <a:srgbClr val="FF0000"/>
                </a:solidFill>
                <a:latin typeface="Monaco" charset="0"/>
                <a:ea typeface="Monaco" charset="0"/>
                <a:cs typeface="Monaco" charset="0"/>
              </a:rPr>
              <a:t> = 10;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mr-IN" sz="900" cap="none" dirty="0">
              <a:solidFill>
                <a:srgbClr val="F2F2F2"/>
              </a:solidFill>
              <a:latin typeface="Monaco" charset="0"/>
              <a:ea typeface="Monaco" charset="0"/>
              <a:cs typeface="Monaco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mr-IN" sz="900" cap="none" dirty="0">
                <a:solidFill>
                  <a:srgbClr val="F2F2F2"/>
                </a:solidFill>
                <a:latin typeface="Monaco" charset="0"/>
                <a:ea typeface="Monaco" charset="0"/>
                <a:cs typeface="Monaco" charset="0"/>
              </a:rPr>
              <a:t>	</a:t>
            </a:r>
            <a:r>
              <a:rPr lang="mr-IN" sz="900" cap="none" dirty="0" err="1">
                <a:solidFill>
                  <a:srgbClr val="92D050"/>
                </a:solidFill>
                <a:latin typeface="Monaco" charset="0"/>
                <a:ea typeface="Monaco" charset="0"/>
                <a:cs typeface="Monaco" charset="0"/>
              </a:rPr>
              <a:t>int</a:t>
            </a:r>
            <a:r>
              <a:rPr lang="mr-IN" sz="900" cap="none" dirty="0">
                <a:solidFill>
                  <a:srgbClr val="92D050"/>
                </a:solidFill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mr-IN" sz="900" cap="none" dirty="0" err="1">
                <a:solidFill>
                  <a:srgbClr val="92D050"/>
                </a:solidFill>
                <a:latin typeface="Monaco" charset="0"/>
                <a:ea typeface="Monaco" charset="0"/>
                <a:cs typeface="Monaco" charset="0"/>
              </a:rPr>
              <a:t>result</a:t>
            </a:r>
            <a:r>
              <a:rPr lang="mr-IN" sz="900" cap="none" dirty="0">
                <a:solidFill>
                  <a:srgbClr val="92D050"/>
                </a:solidFill>
                <a:latin typeface="Monaco" charset="0"/>
                <a:ea typeface="Monaco" charset="0"/>
                <a:cs typeface="Monaco" charset="0"/>
              </a:rPr>
              <a:t> = </a:t>
            </a:r>
            <a:r>
              <a:rPr lang="mr-IN" sz="900" cap="none" dirty="0" err="1">
                <a:solidFill>
                  <a:srgbClr val="92D050"/>
                </a:solidFill>
                <a:latin typeface="Monaco" charset="0"/>
                <a:ea typeface="Monaco" charset="0"/>
                <a:cs typeface="Monaco" charset="0"/>
              </a:rPr>
              <a:t>x</a:t>
            </a:r>
            <a:r>
              <a:rPr lang="mr-IN" sz="900" cap="none" dirty="0">
                <a:solidFill>
                  <a:srgbClr val="92D050"/>
                </a:solidFill>
                <a:latin typeface="Monaco" charset="0"/>
                <a:ea typeface="Monaco" charset="0"/>
                <a:cs typeface="Monaco" charset="0"/>
              </a:rPr>
              <a:t> + </a:t>
            </a:r>
            <a:r>
              <a:rPr lang="mr-IN" sz="900" cap="none" dirty="0" err="1">
                <a:solidFill>
                  <a:srgbClr val="92D050"/>
                </a:solidFill>
                <a:latin typeface="Monaco" charset="0"/>
                <a:ea typeface="Monaco" charset="0"/>
                <a:cs typeface="Monaco" charset="0"/>
              </a:rPr>
              <a:t>y</a:t>
            </a:r>
            <a:r>
              <a:rPr lang="mr-IN" sz="900" cap="none" dirty="0">
                <a:solidFill>
                  <a:srgbClr val="92D050"/>
                </a:solidFill>
                <a:latin typeface="Monaco" charset="0"/>
                <a:ea typeface="Monaco" charset="0"/>
                <a:cs typeface="Monaco" charset="0"/>
              </a:rPr>
              <a:t>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mr-IN" sz="900" cap="none" dirty="0">
                <a:solidFill>
                  <a:srgbClr val="F2F2F2"/>
                </a:solidFill>
                <a:latin typeface="Monaco" charset="0"/>
                <a:ea typeface="Monaco" charset="0"/>
                <a:cs typeface="Monaco" charset="0"/>
              </a:rPr>
              <a:t>	</a:t>
            </a:r>
            <a:r>
              <a:rPr lang="mr-IN" sz="900" cap="none" dirty="0" err="1">
                <a:solidFill>
                  <a:srgbClr val="00B0F0"/>
                </a:solidFill>
                <a:latin typeface="Monaco" charset="0"/>
                <a:ea typeface="Monaco" charset="0"/>
                <a:cs typeface="Monaco" charset="0"/>
              </a:rPr>
              <a:t>result</a:t>
            </a:r>
            <a:r>
              <a:rPr lang="mr-IN" sz="900" cap="none" dirty="0">
                <a:solidFill>
                  <a:srgbClr val="00B0F0"/>
                </a:solidFill>
                <a:latin typeface="Monaco" charset="0"/>
                <a:ea typeface="Monaco" charset="0"/>
                <a:cs typeface="Monaco" charset="0"/>
              </a:rPr>
              <a:t> *= 2;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mr-IN" sz="900" cap="none" dirty="0">
              <a:solidFill>
                <a:srgbClr val="F2F2F2"/>
              </a:solidFill>
              <a:latin typeface="Monaco" charset="0"/>
              <a:ea typeface="Monaco" charset="0"/>
              <a:cs typeface="Monaco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mr-IN" sz="900" cap="none" dirty="0">
                <a:solidFill>
                  <a:srgbClr val="F2F2F2"/>
                </a:solidFill>
                <a:latin typeface="Monaco" charset="0"/>
                <a:ea typeface="Monaco" charset="0"/>
                <a:cs typeface="Monaco" charset="0"/>
              </a:rPr>
              <a:t>	</a:t>
            </a:r>
            <a:r>
              <a:rPr lang="mr-IN" sz="900" cap="none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Monaco" charset="0"/>
                <a:ea typeface="Monaco" charset="0"/>
                <a:cs typeface="Monaco" charset="0"/>
              </a:rPr>
              <a:t>printf</a:t>
            </a:r>
            <a:r>
              <a:rPr lang="mr-IN" sz="900" cap="none" dirty="0">
                <a:solidFill>
                  <a:schemeClr val="accent4">
                    <a:lumMod val="60000"/>
                    <a:lumOff val="40000"/>
                  </a:schemeClr>
                </a:solidFill>
                <a:latin typeface="Monaco" charset="0"/>
                <a:ea typeface="Monaco" charset="0"/>
                <a:cs typeface="Monaco" charset="0"/>
              </a:rPr>
              <a:t>("%</a:t>
            </a:r>
            <a:r>
              <a:rPr lang="mr-IN" sz="900" cap="none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Monaco" charset="0"/>
                <a:ea typeface="Monaco" charset="0"/>
                <a:cs typeface="Monaco" charset="0"/>
              </a:rPr>
              <a:t>d</a:t>
            </a:r>
            <a:r>
              <a:rPr lang="mr-IN" sz="900" cap="none" dirty="0">
                <a:solidFill>
                  <a:schemeClr val="accent4">
                    <a:lumMod val="60000"/>
                    <a:lumOff val="40000"/>
                  </a:schemeClr>
                </a:solidFill>
                <a:latin typeface="Monaco" charset="0"/>
                <a:ea typeface="Monaco" charset="0"/>
                <a:cs typeface="Monaco" charset="0"/>
              </a:rPr>
              <a:t>\</a:t>
            </a:r>
            <a:r>
              <a:rPr lang="mr-IN" sz="900" cap="none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Monaco" charset="0"/>
                <a:ea typeface="Monaco" charset="0"/>
                <a:cs typeface="Monaco" charset="0"/>
              </a:rPr>
              <a:t>n</a:t>
            </a:r>
            <a:r>
              <a:rPr lang="mr-IN" sz="900" cap="none" dirty="0">
                <a:solidFill>
                  <a:schemeClr val="accent4">
                    <a:lumMod val="60000"/>
                    <a:lumOff val="40000"/>
                  </a:schemeClr>
                </a:solidFill>
                <a:latin typeface="Monaco" charset="0"/>
                <a:ea typeface="Monaco" charset="0"/>
                <a:cs typeface="Monaco" charset="0"/>
              </a:rPr>
              <a:t>", </a:t>
            </a:r>
            <a:r>
              <a:rPr lang="mr-IN" sz="900" cap="none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Monaco" charset="0"/>
                <a:ea typeface="Monaco" charset="0"/>
                <a:cs typeface="Monaco" charset="0"/>
              </a:rPr>
              <a:t>result</a:t>
            </a:r>
            <a:r>
              <a:rPr lang="mr-IN" sz="900" cap="none" dirty="0">
                <a:solidFill>
                  <a:schemeClr val="accent4">
                    <a:lumMod val="60000"/>
                    <a:lumOff val="40000"/>
                  </a:schemeClr>
                </a:solidFill>
                <a:latin typeface="Monaco" charset="0"/>
                <a:ea typeface="Monaco" charset="0"/>
                <a:cs typeface="Monaco" charset="0"/>
              </a:rPr>
              <a:t>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mr-IN" sz="900" cap="none" dirty="0">
              <a:solidFill>
                <a:srgbClr val="F2F2F2"/>
              </a:solidFill>
              <a:latin typeface="Monaco" charset="0"/>
              <a:ea typeface="Monaco" charset="0"/>
              <a:cs typeface="Monaco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mr-IN" sz="900" cap="none" dirty="0">
                <a:solidFill>
                  <a:srgbClr val="F2F2F2"/>
                </a:solidFill>
                <a:latin typeface="Monaco" charset="0"/>
                <a:ea typeface="Monaco" charset="0"/>
                <a:cs typeface="Monaco" charset="0"/>
              </a:rPr>
              <a:t>	</a:t>
            </a:r>
            <a:r>
              <a:rPr lang="mr-IN" sz="900" cap="none" dirty="0" err="1">
                <a:solidFill>
                  <a:srgbClr val="F2F2F2"/>
                </a:solidFill>
                <a:latin typeface="Monaco" charset="0"/>
                <a:ea typeface="Monaco" charset="0"/>
                <a:cs typeface="Monaco" charset="0"/>
              </a:rPr>
              <a:t>return</a:t>
            </a:r>
            <a:r>
              <a:rPr lang="mr-IN" sz="900" cap="none" dirty="0">
                <a:solidFill>
                  <a:srgbClr val="F2F2F2"/>
                </a:solidFill>
                <a:latin typeface="Monaco" charset="0"/>
                <a:ea typeface="Monaco" charset="0"/>
                <a:cs typeface="Monaco" charset="0"/>
              </a:rPr>
              <a:t> 0;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mr-IN" sz="900" cap="none" dirty="0">
                <a:solidFill>
                  <a:srgbClr val="F2F2F2"/>
                </a:solidFill>
                <a:latin typeface="Monaco" charset="0"/>
                <a:ea typeface="Monaco" charset="0"/>
                <a:cs typeface="Monaco" charset="0"/>
              </a:rPr>
              <a:t>}</a:t>
            </a:r>
            <a:endParaRPr lang="en-US" sz="900" cap="none" dirty="0">
              <a:latin typeface="Monaco" charset="0"/>
              <a:ea typeface="Monaco" charset="0"/>
              <a:cs typeface="Monaco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27905" y="1521411"/>
            <a:ext cx="31470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 smtClean="0">
                <a:latin typeface="Monaco" charset="0"/>
                <a:ea typeface="Monaco" charset="0"/>
                <a:cs typeface="Monaco" charset="0"/>
              </a:rPr>
              <a:t>objdump</a:t>
            </a:r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mr-IN" sz="1600" dirty="0" smtClean="0">
                <a:latin typeface="Monaco" charset="0"/>
                <a:ea typeface="Monaco" charset="0"/>
                <a:cs typeface="Monaco" charset="0"/>
              </a:rPr>
              <a:t>–</a:t>
            </a:r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D demo </a:t>
            </a:r>
            <a:r>
              <a:rPr lang="mr-IN" sz="1600" dirty="0" smtClean="0">
                <a:latin typeface="Monaco" charset="0"/>
                <a:ea typeface="Monaco" charset="0"/>
                <a:cs typeface="Monaco" charset="0"/>
              </a:rPr>
              <a:t>–</a:t>
            </a:r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M intel</a:t>
            </a:r>
            <a:endParaRPr lang="en-US" sz="1600" dirty="0">
              <a:latin typeface="Monaco" charset="0"/>
              <a:ea typeface="Monaco" charset="0"/>
              <a:cs typeface="Monac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6038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Static reverse engineering example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840793" y="1874786"/>
            <a:ext cx="511523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cap="small" baseline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cap="small" baseline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cap="small" baseline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cap="small" baseline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cap="small" baseline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mr-IN" sz="900" cap="none" dirty="0">
                <a:solidFill>
                  <a:srgbClr val="F2F2F2"/>
                </a:solidFill>
                <a:latin typeface="Monaco" charset="0"/>
                <a:ea typeface="Monaco" charset="0"/>
                <a:cs typeface="Monaco" charset="0"/>
              </a:rPr>
              <a:t>#</a:t>
            </a:r>
            <a:r>
              <a:rPr lang="mr-IN" sz="900" cap="none" dirty="0" err="1">
                <a:solidFill>
                  <a:srgbClr val="F2F2F2"/>
                </a:solidFill>
                <a:latin typeface="Monaco" charset="0"/>
                <a:ea typeface="Monaco" charset="0"/>
                <a:cs typeface="Monaco" charset="0"/>
              </a:rPr>
              <a:t>include</a:t>
            </a:r>
            <a:r>
              <a:rPr lang="mr-IN" sz="900" cap="none" dirty="0">
                <a:solidFill>
                  <a:srgbClr val="F2F2F2"/>
                </a:solidFill>
                <a:latin typeface="Monaco" charset="0"/>
                <a:ea typeface="Monaco" charset="0"/>
                <a:cs typeface="Monaco" charset="0"/>
              </a:rPr>
              <a:t> &lt;</a:t>
            </a:r>
            <a:r>
              <a:rPr lang="mr-IN" sz="900" cap="none" dirty="0" err="1">
                <a:solidFill>
                  <a:srgbClr val="F2F2F2"/>
                </a:solidFill>
                <a:latin typeface="Monaco" charset="0"/>
                <a:ea typeface="Monaco" charset="0"/>
                <a:cs typeface="Monaco" charset="0"/>
              </a:rPr>
              <a:t>stdio.h</a:t>
            </a:r>
            <a:r>
              <a:rPr lang="mr-IN" sz="900" cap="none" dirty="0">
                <a:solidFill>
                  <a:srgbClr val="F2F2F2"/>
                </a:solidFill>
                <a:latin typeface="Monaco" charset="0"/>
                <a:ea typeface="Monaco" charset="0"/>
                <a:cs typeface="Monaco" charset="0"/>
              </a:rPr>
              <a:t>&gt;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mr-IN" sz="900" cap="none" dirty="0">
              <a:solidFill>
                <a:srgbClr val="F2F2F2"/>
              </a:solidFill>
              <a:latin typeface="Monaco" charset="0"/>
              <a:ea typeface="Monaco" charset="0"/>
              <a:cs typeface="Monaco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mr-IN" sz="900" cap="none" dirty="0" err="1">
                <a:solidFill>
                  <a:srgbClr val="F2F2F2"/>
                </a:solidFill>
                <a:latin typeface="Monaco" charset="0"/>
                <a:ea typeface="Monaco" charset="0"/>
                <a:cs typeface="Monaco" charset="0"/>
              </a:rPr>
              <a:t>int</a:t>
            </a:r>
            <a:r>
              <a:rPr lang="mr-IN" sz="900" cap="none" dirty="0">
                <a:solidFill>
                  <a:srgbClr val="F2F2F2"/>
                </a:solidFill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mr-IN" sz="900" cap="none" dirty="0" err="1">
                <a:solidFill>
                  <a:srgbClr val="F2F2F2"/>
                </a:solidFill>
                <a:latin typeface="Monaco" charset="0"/>
                <a:ea typeface="Monaco" charset="0"/>
                <a:cs typeface="Monaco" charset="0"/>
              </a:rPr>
              <a:t>main</a:t>
            </a:r>
            <a:r>
              <a:rPr lang="mr-IN" sz="900" cap="none" dirty="0">
                <a:solidFill>
                  <a:srgbClr val="F2F2F2"/>
                </a:solidFill>
                <a:latin typeface="Monaco" charset="0"/>
                <a:ea typeface="Monaco" charset="0"/>
                <a:cs typeface="Monaco" charset="0"/>
              </a:rPr>
              <a:t> (</a:t>
            </a:r>
            <a:r>
              <a:rPr lang="mr-IN" sz="900" cap="none" dirty="0" err="1">
                <a:solidFill>
                  <a:srgbClr val="F2F2F2"/>
                </a:solidFill>
                <a:latin typeface="Monaco" charset="0"/>
                <a:ea typeface="Monaco" charset="0"/>
                <a:cs typeface="Monaco" charset="0"/>
              </a:rPr>
              <a:t>int</a:t>
            </a:r>
            <a:r>
              <a:rPr lang="mr-IN" sz="900" cap="none" dirty="0">
                <a:solidFill>
                  <a:srgbClr val="F2F2F2"/>
                </a:solidFill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mr-IN" sz="900" cap="none" dirty="0" err="1">
                <a:solidFill>
                  <a:srgbClr val="F2F2F2"/>
                </a:solidFill>
                <a:latin typeface="Monaco" charset="0"/>
                <a:ea typeface="Monaco" charset="0"/>
                <a:cs typeface="Monaco" charset="0"/>
              </a:rPr>
              <a:t>argc</a:t>
            </a:r>
            <a:r>
              <a:rPr lang="mr-IN" sz="900" cap="none" dirty="0">
                <a:solidFill>
                  <a:srgbClr val="F2F2F2"/>
                </a:solidFill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mr-IN" sz="900" cap="none" dirty="0" err="1">
                <a:solidFill>
                  <a:srgbClr val="F2F2F2"/>
                </a:solidFill>
                <a:latin typeface="Monaco" charset="0"/>
                <a:ea typeface="Monaco" charset="0"/>
                <a:cs typeface="Monaco" charset="0"/>
              </a:rPr>
              <a:t>char</a:t>
            </a:r>
            <a:r>
              <a:rPr lang="mr-IN" sz="900" cap="none" dirty="0">
                <a:solidFill>
                  <a:srgbClr val="F2F2F2"/>
                </a:solidFill>
                <a:latin typeface="Monaco" charset="0"/>
                <a:ea typeface="Monaco" charset="0"/>
                <a:cs typeface="Monaco" charset="0"/>
              </a:rPr>
              <a:t> **</a:t>
            </a:r>
            <a:r>
              <a:rPr lang="mr-IN" sz="900" cap="none" dirty="0" err="1">
                <a:solidFill>
                  <a:srgbClr val="F2F2F2"/>
                </a:solidFill>
                <a:latin typeface="Monaco" charset="0"/>
                <a:ea typeface="Monaco" charset="0"/>
                <a:cs typeface="Monaco" charset="0"/>
              </a:rPr>
              <a:t>argv</a:t>
            </a:r>
            <a:r>
              <a:rPr lang="mr-IN" sz="900" cap="none" dirty="0">
                <a:solidFill>
                  <a:srgbClr val="F2F2F2"/>
                </a:solidFill>
                <a:latin typeface="Monaco" charset="0"/>
                <a:ea typeface="Monaco" charset="0"/>
                <a:cs typeface="Monaco" charset="0"/>
              </a:rPr>
              <a:t>)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mr-IN" sz="900" cap="none" dirty="0">
                <a:solidFill>
                  <a:srgbClr val="F2F2F2"/>
                </a:solidFill>
                <a:latin typeface="Monaco" charset="0"/>
                <a:ea typeface="Monaco" charset="0"/>
                <a:cs typeface="Monaco" charset="0"/>
              </a:rPr>
              <a:t>	</a:t>
            </a:r>
            <a:r>
              <a:rPr lang="mr-IN" sz="900" cap="none" dirty="0" err="1">
                <a:solidFill>
                  <a:srgbClr val="F2F2F2"/>
                </a:solidFill>
                <a:latin typeface="Monaco" charset="0"/>
                <a:ea typeface="Monaco" charset="0"/>
                <a:cs typeface="Monaco" charset="0"/>
              </a:rPr>
              <a:t>int</a:t>
            </a:r>
            <a:r>
              <a:rPr lang="mr-IN" sz="900" cap="none" dirty="0">
                <a:solidFill>
                  <a:srgbClr val="F2F2F2"/>
                </a:solidFill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mr-IN" sz="900" cap="none" dirty="0" err="1">
                <a:solidFill>
                  <a:srgbClr val="F2F2F2"/>
                </a:solidFill>
                <a:latin typeface="Monaco" charset="0"/>
                <a:ea typeface="Monaco" charset="0"/>
                <a:cs typeface="Monaco" charset="0"/>
              </a:rPr>
              <a:t>x</a:t>
            </a:r>
            <a:r>
              <a:rPr lang="mr-IN" sz="900" cap="none" dirty="0">
                <a:solidFill>
                  <a:srgbClr val="F2F2F2"/>
                </a:solidFill>
                <a:latin typeface="Monaco" charset="0"/>
                <a:ea typeface="Monaco" charset="0"/>
                <a:cs typeface="Monaco" charset="0"/>
              </a:rPr>
              <a:t>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mr-IN" sz="900" cap="none" dirty="0">
                <a:solidFill>
                  <a:srgbClr val="F2F2F2"/>
                </a:solidFill>
                <a:latin typeface="Monaco" charset="0"/>
                <a:ea typeface="Monaco" charset="0"/>
                <a:cs typeface="Monaco" charset="0"/>
              </a:rPr>
              <a:t>	</a:t>
            </a:r>
            <a:r>
              <a:rPr lang="mr-IN" sz="900" cap="none" dirty="0" err="1">
                <a:solidFill>
                  <a:srgbClr val="F2F2F2"/>
                </a:solidFill>
                <a:latin typeface="Monaco" charset="0"/>
                <a:ea typeface="Monaco" charset="0"/>
                <a:cs typeface="Monaco" charset="0"/>
              </a:rPr>
              <a:t>int</a:t>
            </a:r>
            <a:r>
              <a:rPr lang="mr-IN" sz="900" cap="none" dirty="0">
                <a:solidFill>
                  <a:srgbClr val="F2F2F2"/>
                </a:solidFill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mr-IN" sz="900" cap="none" dirty="0" err="1">
                <a:solidFill>
                  <a:srgbClr val="F2F2F2"/>
                </a:solidFill>
                <a:latin typeface="Monaco" charset="0"/>
                <a:ea typeface="Monaco" charset="0"/>
                <a:cs typeface="Monaco" charset="0"/>
              </a:rPr>
              <a:t>y</a:t>
            </a:r>
            <a:r>
              <a:rPr lang="mr-IN" sz="900" cap="none" dirty="0">
                <a:solidFill>
                  <a:srgbClr val="F2F2F2"/>
                </a:solidFill>
                <a:latin typeface="Monaco" charset="0"/>
                <a:ea typeface="Monaco" charset="0"/>
                <a:cs typeface="Monaco" charset="0"/>
              </a:rPr>
              <a:t>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mr-IN" sz="900" cap="none" dirty="0">
              <a:solidFill>
                <a:srgbClr val="F2F2F2"/>
              </a:solidFill>
              <a:latin typeface="Monaco" charset="0"/>
              <a:ea typeface="Monaco" charset="0"/>
              <a:cs typeface="Monaco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mr-IN" sz="900" cap="none" dirty="0">
                <a:solidFill>
                  <a:srgbClr val="F2F2F2"/>
                </a:solidFill>
                <a:latin typeface="Monaco" charset="0"/>
                <a:ea typeface="Monaco" charset="0"/>
                <a:cs typeface="Monaco" charset="0"/>
              </a:rPr>
              <a:t>	</a:t>
            </a:r>
            <a:r>
              <a:rPr lang="mr-IN" sz="900" cap="none" dirty="0" err="1">
                <a:solidFill>
                  <a:srgbClr val="F5B283"/>
                </a:solidFill>
                <a:latin typeface="Monaco" charset="0"/>
                <a:ea typeface="Monaco" charset="0"/>
                <a:cs typeface="Monaco" charset="0"/>
              </a:rPr>
              <a:t>x</a:t>
            </a:r>
            <a:r>
              <a:rPr lang="mr-IN" sz="900" cap="none" dirty="0">
                <a:solidFill>
                  <a:srgbClr val="F5B283"/>
                </a:solidFill>
                <a:latin typeface="Monaco" charset="0"/>
                <a:ea typeface="Monaco" charset="0"/>
                <a:cs typeface="Monaco" charset="0"/>
              </a:rPr>
              <a:t> = 5;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mr-IN" sz="900" cap="none" dirty="0">
                <a:solidFill>
                  <a:srgbClr val="F2F2F2"/>
                </a:solidFill>
                <a:latin typeface="Monaco" charset="0"/>
                <a:ea typeface="Monaco" charset="0"/>
                <a:cs typeface="Monaco" charset="0"/>
              </a:rPr>
              <a:t>	</a:t>
            </a:r>
            <a:r>
              <a:rPr lang="mr-IN" sz="900" cap="none" dirty="0" err="1">
                <a:solidFill>
                  <a:srgbClr val="FF0000"/>
                </a:solidFill>
                <a:latin typeface="Monaco" charset="0"/>
                <a:ea typeface="Monaco" charset="0"/>
                <a:cs typeface="Monaco" charset="0"/>
              </a:rPr>
              <a:t>y</a:t>
            </a:r>
            <a:r>
              <a:rPr lang="mr-IN" sz="900" cap="none" dirty="0">
                <a:solidFill>
                  <a:srgbClr val="FF0000"/>
                </a:solidFill>
                <a:latin typeface="Monaco" charset="0"/>
                <a:ea typeface="Monaco" charset="0"/>
                <a:cs typeface="Monaco" charset="0"/>
              </a:rPr>
              <a:t> = 10;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mr-IN" sz="900" cap="none" dirty="0">
              <a:solidFill>
                <a:srgbClr val="F2F2F2"/>
              </a:solidFill>
              <a:latin typeface="Monaco" charset="0"/>
              <a:ea typeface="Monaco" charset="0"/>
              <a:cs typeface="Monaco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mr-IN" sz="900" cap="none" dirty="0">
                <a:solidFill>
                  <a:srgbClr val="F2F2F2"/>
                </a:solidFill>
                <a:latin typeface="Monaco" charset="0"/>
                <a:ea typeface="Monaco" charset="0"/>
                <a:cs typeface="Monaco" charset="0"/>
              </a:rPr>
              <a:t>	</a:t>
            </a:r>
            <a:r>
              <a:rPr lang="mr-IN" sz="900" cap="none" dirty="0" err="1">
                <a:solidFill>
                  <a:srgbClr val="92D050"/>
                </a:solidFill>
                <a:latin typeface="Monaco" charset="0"/>
                <a:ea typeface="Monaco" charset="0"/>
                <a:cs typeface="Monaco" charset="0"/>
              </a:rPr>
              <a:t>int</a:t>
            </a:r>
            <a:r>
              <a:rPr lang="mr-IN" sz="900" cap="none" dirty="0">
                <a:solidFill>
                  <a:srgbClr val="92D050"/>
                </a:solidFill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mr-IN" sz="900" cap="none" dirty="0" err="1">
                <a:solidFill>
                  <a:srgbClr val="92D050"/>
                </a:solidFill>
                <a:latin typeface="Monaco" charset="0"/>
                <a:ea typeface="Monaco" charset="0"/>
                <a:cs typeface="Monaco" charset="0"/>
              </a:rPr>
              <a:t>result</a:t>
            </a:r>
            <a:r>
              <a:rPr lang="mr-IN" sz="900" cap="none" dirty="0">
                <a:solidFill>
                  <a:srgbClr val="92D050"/>
                </a:solidFill>
                <a:latin typeface="Monaco" charset="0"/>
                <a:ea typeface="Monaco" charset="0"/>
                <a:cs typeface="Monaco" charset="0"/>
              </a:rPr>
              <a:t> = </a:t>
            </a:r>
            <a:r>
              <a:rPr lang="mr-IN" sz="900" cap="none" dirty="0" err="1">
                <a:solidFill>
                  <a:srgbClr val="92D050"/>
                </a:solidFill>
                <a:latin typeface="Monaco" charset="0"/>
                <a:ea typeface="Monaco" charset="0"/>
                <a:cs typeface="Monaco" charset="0"/>
              </a:rPr>
              <a:t>x</a:t>
            </a:r>
            <a:r>
              <a:rPr lang="mr-IN" sz="900" cap="none" dirty="0">
                <a:solidFill>
                  <a:srgbClr val="92D050"/>
                </a:solidFill>
                <a:latin typeface="Monaco" charset="0"/>
                <a:ea typeface="Monaco" charset="0"/>
                <a:cs typeface="Monaco" charset="0"/>
              </a:rPr>
              <a:t> + </a:t>
            </a:r>
            <a:r>
              <a:rPr lang="mr-IN" sz="900" cap="none" dirty="0" err="1">
                <a:solidFill>
                  <a:srgbClr val="92D050"/>
                </a:solidFill>
                <a:latin typeface="Monaco" charset="0"/>
                <a:ea typeface="Monaco" charset="0"/>
                <a:cs typeface="Monaco" charset="0"/>
              </a:rPr>
              <a:t>y</a:t>
            </a:r>
            <a:r>
              <a:rPr lang="mr-IN" sz="900" cap="none" dirty="0">
                <a:solidFill>
                  <a:srgbClr val="92D050"/>
                </a:solidFill>
                <a:latin typeface="Monaco" charset="0"/>
                <a:ea typeface="Monaco" charset="0"/>
                <a:cs typeface="Monaco" charset="0"/>
              </a:rPr>
              <a:t>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mr-IN" sz="900" cap="none" dirty="0">
                <a:solidFill>
                  <a:srgbClr val="F2F2F2"/>
                </a:solidFill>
                <a:latin typeface="Monaco" charset="0"/>
                <a:ea typeface="Monaco" charset="0"/>
                <a:cs typeface="Monaco" charset="0"/>
              </a:rPr>
              <a:t>	</a:t>
            </a:r>
            <a:r>
              <a:rPr lang="mr-IN" sz="900" cap="none" dirty="0" err="1">
                <a:solidFill>
                  <a:srgbClr val="00B0F0"/>
                </a:solidFill>
                <a:latin typeface="Monaco" charset="0"/>
                <a:ea typeface="Monaco" charset="0"/>
                <a:cs typeface="Monaco" charset="0"/>
              </a:rPr>
              <a:t>result</a:t>
            </a:r>
            <a:r>
              <a:rPr lang="mr-IN" sz="900" cap="none" dirty="0">
                <a:solidFill>
                  <a:srgbClr val="00B0F0"/>
                </a:solidFill>
                <a:latin typeface="Monaco" charset="0"/>
                <a:ea typeface="Monaco" charset="0"/>
                <a:cs typeface="Monaco" charset="0"/>
              </a:rPr>
              <a:t> *= 2;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mr-IN" sz="900" cap="none" dirty="0">
              <a:solidFill>
                <a:srgbClr val="F2F2F2"/>
              </a:solidFill>
              <a:latin typeface="Monaco" charset="0"/>
              <a:ea typeface="Monaco" charset="0"/>
              <a:cs typeface="Monaco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mr-IN" sz="900" cap="none" dirty="0">
                <a:solidFill>
                  <a:srgbClr val="F2F2F2"/>
                </a:solidFill>
                <a:latin typeface="Monaco" charset="0"/>
                <a:ea typeface="Monaco" charset="0"/>
                <a:cs typeface="Monaco" charset="0"/>
              </a:rPr>
              <a:t>	</a:t>
            </a:r>
            <a:r>
              <a:rPr lang="mr-IN" sz="900" cap="none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Monaco" charset="0"/>
                <a:ea typeface="Monaco" charset="0"/>
                <a:cs typeface="Monaco" charset="0"/>
              </a:rPr>
              <a:t>printf</a:t>
            </a:r>
            <a:r>
              <a:rPr lang="mr-IN" sz="900" cap="none" dirty="0">
                <a:solidFill>
                  <a:schemeClr val="accent4">
                    <a:lumMod val="60000"/>
                    <a:lumOff val="40000"/>
                  </a:schemeClr>
                </a:solidFill>
                <a:latin typeface="Monaco" charset="0"/>
                <a:ea typeface="Monaco" charset="0"/>
                <a:cs typeface="Monaco" charset="0"/>
              </a:rPr>
              <a:t>("%</a:t>
            </a:r>
            <a:r>
              <a:rPr lang="mr-IN" sz="900" cap="none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Monaco" charset="0"/>
                <a:ea typeface="Monaco" charset="0"/>
                <a:cs typeface="Monaco" charset="0"/>
              </a:rPr>
              <a:t>d</a:t>
            </a:r>
            <a:r>
              <a:rPr lang="mr-IN" sz="900" cap="none" dirty="0">
                <a:solidFill>
                  <a:schemeClr val="accent4">
                    <a:lumMod val="60000"/>
                    <a:lumOff val="40000"/>
                  </a:schemeClr>
                </a:solidFill>
                <a:latin typeface="Monaco" charset="0"/>
                <a:ea typeface="Monaco" charset="0"/>
                <a:cs typeface="Monaco" charset="0"/>
              </a:rPr>
              <a:t>\</a:t>
            </a:r>
            <a:r>
              <a:rPr lang="mr-IN" sz="900" cap="none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Monaco" charset="0"/>
                <a:ea typeface="Monaco" charset="0"/>
                <a:cs typeface="Monaco" charset="0"/>
              </a:rPr>
              <a:t>n</a:t>
            </a:r>
            <a:r>
              <a:rPr lang="mr-IN" sz="900" cap="none" dirty="0">
                <a:solidFill>
                  <a:schemeClr val="accent4">
                    <a:lumMod val="60000"/>
                    <a:lumOff val="40000"/>
                  </a:schemeClr>
                </a:solidFill>
                <a:latin typeface="Monaco" charset="0"/>
                <a:ea typeface="Monaco" charset="0"/>
                <a:cs typeface="Monaco" charset="0"/>
              </a:rPr>
              <a:t>", </a:t>
            </a:r>
            <a:r>
              <a:rPr lang="mr-IN" sz="900" cap="none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Monaco" charset="0"/>
                <a:ea typeface="Monaco" charset="0"/>
                <a:cs typeface="Monaco" charset="0"/>
              </a:rPr>
              <a:t>result</a:t>
            </a:r>
            <a:r>
              <a:rPr lang="mr-IN" sz="900" cap="none" dirty="0">
                <a:solidFill>
                  <a:schemeClr val="accent4">
                    <a:lumMod val="60000"/>
                    <a:lumOff val="40000"/>
                  </a:schemeClr>
                </a:solidFill>
                <a:latin typeface="Monaco" charset="0"/>
                <a:ea typeface="Monaco" charset="0"/>
                <a:cs typeface="Monaco" charset="0"/>
              </a:rPr>
              <a:t>);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mr-IN" sz="900" cap="none" dirty="0">
              <a:solidFill>
                <a:srgbClr val="F2F2F2"/>
              </a:solidFill>
              <a:latin typeface="Monaco" charset="0"/>
              <a:ea typeface="Monaco" charset="0"/>
              <a:cs typeface="Monaco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mr-IN" sz="900" cap="none" dirty="0">
                <a:solidFill>
                  <a:srgbClr val="F2F2F2"/>
                </a:solidFill>
                <a:latin typeface="Monaco" charset="0"/>
                <a:ea typeface="Monaco" charset="0"/>
                <a:cs typeface="Monaco" charset="0"/>
              </a:rPr>
              <a:t>	</a:t>
            </a:r>
            <a:r>
              <a:rPr lang="mr-IN" sz="900" cap="none" dirty="0" err="1">
                <a:solidFill>
                  <a:srgbClr val="F2F2F2"/>
                </a:solidFill>
                <a:latin typeface="Monaco" charset="0"/>
                <a:ea typeface="Monaco" charset="0"/>
                <a:cs typeface="Monaco" charset="0"/>
              </a:rPr>
              <a:t>return</a:t>
            </a:r>
            <a:r>
              <a:rPr lang="mr-IN" sz="900" cap="none" dirty="0">
                <a:solidFill>
                  <a:srgbClr val="F2F2F2"/>
                </a:solidFill>
                <a:latin typeface="Monaco" charset="0"/>
                <a:ea typeface="Monaco" charset="0"/>
                <a:cs typeface="Monaco" charset="0"/>
              </a:rPr>
              <a:t> 0;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mr-IN" sz="900" cap="none" dirty="0">
                <a:solidFill>
                  <a:srgbClr val="F2F2F2"/>
                </a:solidFill>
                <a:latin typeface="Monaco" charset="0"/>
                <a:ea typeface="Monaco" charset="0"/>
                <a:cs typeface="Monaco" charset="0"/>
              </a:rPr>
              <a:t>}</a:t>
            </a:r>
            <a:endParaRPr lang="en-US" sz="900" cap="none" dirty="0">
              <a:latin typeface="Monaco" charset="0"/>
              <a:ea typeface="Monaco" charset="0"/>
              <a:cs typeface="Monaco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6500" r="18090"/>
          <a:stretch/>
        </p:blipFill>
        <p:spPr>
          <a:xfrm>
            <a:off x="870857" y="1690688"/>
            <a:ext cx="5225144" cy="417592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807249" y="3299791"/>
            <a:ext cx="4941546" cy="11449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178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dynamic reverse engineering example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660922" y="1825625"/>
            <a:ext cx="511523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cap="small" baseline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cap="small" baseline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cap="small" baseline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cap="small" baseline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cap="small" baseline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cap="none" dirty="0">
                <a:solidFill>
                  <a:srgbClr val="F2F2F2"/>
                </a:solidFill>
                <a:latin typeface="Monaco" charset="0"/>
                <a:ea typeface="Monaco" charset="0"/>
                <a:cs typeface="Monaco" charset="0"/>
              </a:rPr>
              <a:t>#include &lt;</a:t>
            </a:r>
            <a:r>
              <a:rPr lang="en-US" sz="900" cap="none" dirty="0" err="1">
                <a:solidFill>
                  <a:srgbClr val="F2F2F2"/>
                </a:solidFill>
                <a:latin typeface="Monaco" charset="0"/>
                <a:ea typeface="Monaco" charset="0"/>
                <a:cs typeface="Monaco" charset="0"/>
              </a:rPr>
              <a:t>stdio.h</a:t>
            </a:r>
            <a:r>
              <a:rPr lang="en-US" sz="900" cap="none" dirty="0" smtClean="0">
                <a:solidFill>
                  <a:srgbClr val="F2F2F2"/>
                </a:solidFill>
                <a:latin typeface="Monaco" charset="0"/>
                <a:ea typeface="Monaco" charset="0"/>
                <a:cs typeface="Monaco" charset="0"/>
              </a:rPr>
              <a:t>&gt;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900" cap="none" dirty="0">
              <a:solidFill>
                <a:srgbClr val="F2F2F2"/>
              </a:solidFill>
              <a:latin typeface="Monaco" charset="0"/>
              <a:ea typeface="Monaco" charset="0"/>
              <a:cs typeface="Monaco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cap="none" dirty="0" err="1" smtClean="0">
                <a:solidFill>
                  <a:srgbClr val="F2F2F2"/>
                </a:solidFill>
                <a:latin typeface="Monaco" charset="0"/>
                <a:ea typeface="Monaco" charset="0"/>
                <a:cs typeface="Monaco" charset="0"/>
              </a:rPr>
              <a:t>int</a:t>
            </a:r>
            <a:r>
              <a:rPr lang="en-US" sz="900" cap="none" dirty="0" smtClean="0">
                <a:solidFill>
                  <a:srgbClr val="F2F2F2"/>
                </a:solidFill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en-US" sz="900" cap="none" dirty="0">
                <a:solidFill>
                  <a:srgbClr val="F2F2F2"/>
                </a:solidFill>
                <a:latin typeface="Monaco" charset="0"/>
                <a:ea typeface="Monaco" charset="0"/>
                <a:cs typeface="Monaco" charset="0"/>
              </a:rPr>
              <a:t>main (</a:t>
            </a:r>
            <a:r>
              <a:rPr lang="en-US" sz="900" cap="none" dirty="0" err="1">
                <a:solidFill>
                  <a:srgbClr val="F2F2F2"/>
                </a:solidFill>
                <a:latin typeface="Monaco" charset="0"/>
                <a:ea typeface="Monaco" charset="0"/>
                <a:cs typeface="Monaco" charset="0"/>
              </a:rPr>
              <a:t>int</a:t>
            </a:r>
            <a:r>
              <a:rPr lang="en-US" sz="900" cap="none" dirty="0">
                <a:solidFill>
                  <a:srgbClr val="F2F2F2"/>
                </a:solidFill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en-US" sz="900" cap="none" dirty="0" err="1">
                <a:solidFill>
                  <a:srgbClr val="F2F2F2"/>
                </a:solidFill>
                <a:latin typeface="Monaco" charset="0"/>
                <a:ea typeface="Monaco" charset="0"/>
                <a:cs typeface="Monaco" charset="0"/>
              </a:rPr>
              <a:t>argc</a:t>
            </a:r>
            <a:r>
              <a:rPr lang="en-US" sz="900" cap="none" dirty="0">
                <a:solidFill>
                  <a:srgbClr val="F2F2F2"/>
                </a:solidFill>
                <a:latin typeface="Monaco" charset="0"/>
                <a:ea typeface="Monaco" charset="0"/>
                <a:cs typeface="Monaco" charset="0"/>
              </a:rPr>
              <a:t>, char **</a:t>
            </a:r>
            <a:r>
              <a:rPr lang="en-US" sz="900" cap="none" dirty="0" err="1">
                <a:solidFill>
                  <a:srgbClr val="F2F2F2"/>
                </a:solidFill>
                <a:latin typeface="Monaco" charset="0"/>
                <a:ea typeface="Monaco" charset="0"/>
                <a:cs typeface="Monaco" charset="0"/>
              </a:rPr>
              <a:t>argv</a:t>
            </a:r>
            <a:r>
              <a:rPr lang="en-US" sz="900" cap="none" dirty="0">
                <a:solidFill>
                  <a:srgbClr val="F2F2F2"/>
                </a:solidFill>
                <a:latin typeface="Monaco" charset="0"/>
                <a:ea typeface="Monaco" charset="0"/>
                <a:cs typeface="Monaco" charset="0"/>
              </a:rPr>
              <a:t>) {	</a:t>
            </a:r>
            <a:endParaRPr lang="en-US" sz="900" cap="none" dirty="0" smtClean="0">
              <a:solidFill>
                <a:srgbClr val="F2F2F2"/>
              </a:solidFill>
              <a:latin typeface="Monaco" charset="0"/>
              <a:ea typeface="Monaco" charset="0"/>
              <a:cs typeface="Monaco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cap="none" dirty="0">
                <a:solidFill>
                  <a:srgbClr val="F2F2F2"/>
                </a:solidFill>
                <a:latin typeface="Monaco" charset="0"/>
                <a:ea typeface="Monaco" charset="0"/>
                <a:cs typeface="Monaco" charset="0"/>
              </a:rPr>
              <a:t>	</a:t>
            </a:r>
            <a:r>
              <a:rPr lang="en-US" sz="900" cap="none" dirty="0" err="1" smtClean="0">
                <a:solidFill>
                  <a:srgbClr val="F2F2F2"/>
                </a:solidFill>
                <a:latin typeface="Monaco" charset="0"/>
                <a:ea typeface="Monaco" charset="0"/>
                <a:cs typeface="Monaco" charset="0"/>
              </a:rPr>
              <a:t>int</a:t>
            </a:r>
            <a:r>
              <a:rPr lang="en-US" sz="900" cap="none" dirty="0" smtClean="0">
                <a:solidFill>
                  <a:srgbClr val="F2F2F2"/>
                </a:solidFill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en-US" sz="900" cap="none" dirty="0">
                <a:solidFill>
                  <a:srgbClr val="F2F2F2"/>
                </a:solidFill>
                <a:latin typeface="Monaco" charset="0"/>
                <a:ea typeface="Monaco" charset="0"/>
                <a:cs typeface="Monaco" charset="0"/>
              </a:rPr>
              <a:t>x;	</a:t>
            </a:r>
            <a:endParaRPr lang="en-US" sz="900" cap="none" dirty="0" smtClean="0">
              <a:solidFill>
                <a:srgbClr val="F2F2F2"/>
              </a:solidFill>
              <a:latin typeface="Monaco" charset="0"/>
              <a:ea typeface="Monaco" charset="0"/>
              <a:cs typeface="Monaco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cap="none" dirty="0">
                <a:solidFill>
                  <a:srgbClr val="F2F2F2"/>
                </a:solidFill>
                <a:latin typeface="Monaco" charset="0"/>
                <a:ea typeface="Monaco" charset="0"/>
                <a:cs typeface="Monaco" charset="0"/>
              </a:rPr>
              <a:t>	</a:t>
            </a:r>
            <a:r>
              <a:rPr lang="en-US" sz="900" cap="none" dirty="0" err="1" smtClean="0">
                <a:solidFill>
                  <a:srgbClr val="F2F2F2"/>
                </a:solidFill>
                <a:latin typeface="Monaco" charset="0"/>
                <a:ea typeface="Monaco" charset="0"/>
                <a:cs typeface="Monaco" charset="0"/>
              </a:rPr>
              <a:t>int</a:t>
            </a:r>
            <a:r>
              <a:rPr lang="en-US" sz="900" cap="none" dirty="0" smtClean="0">
                <a:solidFill>
                  <a:srgbClr val="F2F2F2"/>
                </a:solidFill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en-US" sz="900" cap="none" dirty="0">
                <a:solidFill>
                  <a:srgbClr val="F2F2F2"/>
                </a:solidFill>
                <a:latin typeface="Monaco" charset="0"/>
                <a:ea typeface="Monaco" charset="0"/>
                <a:cs typeface="Monaco" charset="0"/>
              </a:rPr>
              <a:t>y;	</a:t>
            </a:r>
            <a:endParaRPr lang="en-US" sz="900" cap="none" dirty="0" smtClean="0">
              <a:solidFill>
                <a:srgbClr val="F2F2F2"/>
              </a:solidFill>
              <a:latin typeface="Monaco" charset="0"/>
              <a:ea typeface="Monaco" charset="0"/>
              <a:cs typeface="Monaco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900" cap="none" dirty="0">
              <a:solidFill>
                <a:srgbClr val="F2F2F2"/>
              </a:solidFill>
              <a:latin typeface="Monaco" charset="0"/>
              <a:ea typeface="Monaco" charset="0"/>
              <a:cs typeface="Monaco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cap="none" dirty="0" smtClean="0">
                <a:solidFill>
                  <a:srgbClr val="F2F2F2"/>
                </a:solidFill>
                <a:latin typeface="Monaco" charset="0"/>
                <a:ea typeface="Monaco" charset="0"/>
                <a:cs typeface="Monaco" charset="0"/>
              </a:rPr>
              <a:t>	</a:t>
            </a:r>
            <a:r>
              <a:rPr lang="en-US" sz="900" cap="none" dirty="0" smtClean="0">
                <a:solidFill>
                  <a:srgbClr val="2CFF1D"/>
                </a:solidFill>
                <a:latin typeface="Monaco" charset="0"/>
                <a:ea typeface="Monaco" charset="0"/>
                <a:cs typeface="Monaco" charset="0"/>
              </a:rPr>
              <a:t>x </a:t>
            </a:r>
            <a:r>
              <a:rPr lang="en-US" sz="900" cap="none" dirty="0">
                <a:solidFill>
                  <a:srgbClr val="2CFF1D"/>
                </a:solidFill>
                <a:latin typeface="Monaco" charset="0"/>
                <a:ea typeface="Monaco" charset="0"/>
                <a:cs typeface="Monaco" charset="0"/>
              </a:rPr>
              <a:t>= 5;</a:t>
            </a:r>
            <a:r>
              <a:rPr lang="en-US" sz="900" cap="none" dirty="0">
                <a:solidFill>
                  <a:srgbClr val="F2F2F2"/>
                </a:solidFill>
                <a:latin typeface="Monaco" charset="0"/>
                <a:ea typeface="Monaco" charset="0"/>
                <a:cs typeface="Monaco" charset="0"/>
              </a:rPr>
              <a:t>	</a:t>
            </a:r>
            <a:endParaRPr lang="en-US" sz="900" cap="none" dirty="0" smtClean="0">
              <a:solidFill>
                <a:srgbClr val="F2F2F2"/>
              </a:solidFill>
              <a:latin typeface="Monaco" charset="0"/>
              <a:ea typeface="Monaco" charset="0"/>
              <a:cs typeface="Monaco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cap="none" dirty="0">
                <a:solidFill>
                  <a:srgbClr val="F2F2F2"/>
                </a:solidFill>
                <a:latin typeface="Monaco" charset="0"/>
                <a:ea typeface="Monaco" charset="0"/>
                <a:cs typeface="Monaco" charset="0"/>
              </a:rPr>
              <a:t>	</a:t>
            </a:r>
            <a:r>
              <a:rPr lang="en-US" sz="900" cap="none" dirty="0" smtClean="0">
                <a:solidFill>
                  <a:srgbClr val="F2F2F2"/>
                </a:solidFill>
                <a:latin typeface="Monaco" charset="0"/>
                <a:ea typeface="Monaco" charset="0"/>
                <a:cs typeface="Monaco" charset="0"/>
              </a:rPr>
              <a:t>y </a:t>
            </a:r>
            <a:r>
              <a:rPr lang="en-US" sz="900" cap="none" dirty="0">
                <a:solidFill>
                  <a:srgbClr val="F2F2F2"/>
                </a:solidFill>
                <a:latin typeface="Monaco" charset="0"/>
                <a:ea typeface="Monaco" charset="0"/>
                <a:cs typeface="Monaco" charset="0"/>
              </a:rPr>
              <a:t>= 10;	</a:t>
            </a:r>
            <a:endParaRPr lang="en-US" sz="900" cap="none" dirty="0" smtClean="0">
              <a:solidFill>
                <a:srgbClr val="F2F2F2"/>
              </a:solidFill>
              <a:latin typeface="Monaco" charset="0"/>
              <a:ea typeface="Monaco" charset="0"/>
              <a:cs typeface="Monaco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900" cap="none" dirty="0">
              <a:solidFill>
                <a:srgbClr val="F2F2F2"/>
              </a:solidFill>
              <a:latin typeface="Monaco" charset="0"/>
              <a:ea typeface="Monaco" charset="0"/>
              <a:cs typeface="Monaco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cap="none" dirty="0" smtClean="0">
                <a:solidFill>
                  <a:srgbClr val="F2F2F2"/>
                </a:solidFill>
                <a:latin typeface="Monaco" charset="0"/>
                <a:ea typeface="Monaco" charset="0"/>
                <a:cs typeface="Monaco" charset="0"/>
              </a:rPr>
              <a:t>	</a:t>
            </a:r>
            <a:r>
              <a:rPr lang="en-US" sz="900" cap="none" dirty="0" err="1" smtClean="0">
                <a:solidFill>
                  <a:srgbClr val="F2F2F2"/>
                </a:solidFill>
                <a:latin typeface="Monaco" charset="0"/>
                <a:ea typeface="Monaco" charset="0"/>
                <a:cs typeface="Monaco" charset="0"/>
              </a:rPr>
              <a:t>int</a:t>
            </a:r>
            <a:r>
              <a:rPr lang="en-US" sz="900" cap="none" dirty="0" smtClean="0">
                <a:solidFill>
                  <a:srgbClr val="F2F2F2"/>
                </a:solidFill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en-US" sz="900" cap="none" dirty="0">
                <a:solidFill>
                  <a:srgbClr val="F2F2F2"/>
                </a:solidFill>
                <a:latin typeface="Monaco" charset="0"/>
                <a:ea typeface="Monaco" charset="0"/>
                <a:cs typeface="Monaco" charset="0"/>
              </a:rPr>
              <a:t>result = x + y;	</a:t>
            </a:r>
            <a:endParaRPr lang="en-US" sz="900" cap="none" dirty="0" smtClean="0">
              <a:solidFill>
                <a:srgbClr val="F2F2F2"/>
              </a:solidFill>
              <a:latin typeface="Monaco" charset="0"/>
              <a:ea typeface="Monaco" charset="0"/>
              <a:cs typeface="Monaco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cap="none" dirty="0">
                <a:solidFill>
                  <a:srgbClr val="F2F2F2"/>
                </a:solidFill>
                <a:latin typeface="Monaco" charset="0"/>
                <a:ea typeface="Monaco" charset="0"/>
                <a:cs typeface="Monaco" charset="0"/>
              </a:rPr>
              <a:t>	</a:t>
            </a:r>
            <a:r>
              <a:rPr lang="en-US" sz="900" cap="none" dirty="0" smtClean="0">
                <a:solidFill>
                  <a:srgbClr val="F2F2F2"/>
                </a:solidFill>
                <a:latin typeface="Monaco" charset="0"/>
                <a:ea typeface="Monaco" charset="0"/>
                <a:cs typeface="Monaco" charset="0"/>
              </a:rPr>
              <a:t>result </a:t>
            </a:r>
            <a:r>
              <a:rPr lang="en-US" sz="900" cap="none" dirty="0">
                <a:solidFill>
                  <a:srgbClr val="F2F2F2"/>
                </a:solidFill>
                <a:latin typeface="Monaco" charset="0"/>
                <a:ea typeface="Monaco" charset="0"/>
                <a:cs typeface="Monaco" charset="0"/>
              </a:rPr>
              <a:t>*= 2;	</a:t>
            </a:r>
            <a:endParaRPr lang="en-US" sz="900" cap="none" dirty="0" smtClean="0">
              <a:solidFill>
                <a:srgbClr val="F2F2F2"/>
              </a:solidFill>
              <a:latin typeface="Monaco" charset="0"/>
              <a:ea typeface="Monaco" charset="0"/>
              <a:cs typeface="Monaco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900" cap="none" dirty="0">
              <a:solidFill>
                <a:srgbClr val="F2F2F2"/>
              </a:solidFill>
              <a:latin typeface="Monaco" charset="0"/>
              <a:ea typeface="Monaco" charset="0"/>
              <a:cs typeface="Monaco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cap="none" dirty="0" smtClean="0">
                <a:solidFill>
                  <a:srgbClr val="F2F2F2"/>
                </a:solidFill>
                <a:latin typeface="Monaco" charset="0"/>
                <a:ea typeface="Monaco" charset="0"/>
                <a:cs typeface="Monaco" charset="0"/>
              </a:rPr>
              <a:t>	return </a:t>
            </a:r>
            <a:r>
              <a:rPr lang="en-US" sz="900" cap="none" dirty="0">
                <a:solidFill>
                  <a:srgbClr val="F2F2F2"/>
                </a:solidFill>
                <a:latin typeface="Monaco" charset="0"/>
                <a:ea typeface="Monaco" charset="0"/>
                <a:cs typeface="Monaco" charset="0"/>
              </a:rPr>
              <a:t>0</a:t>
            </a:r>
            <a:r>
              <a:rPr lang="en-US" sz="900" cap="none" dirty="0" smtClean="0">
                <a:solidFill>
                  <a:srgbClr val="F2F2F2"/>
                </a:solidFill>
                <a:latin typeface="Monaco" charset="0"/>
                <a:ea typeface="Monaco" charset="0"/>
                <a:cs typeface="Monaco" charset="0"/>
              </a:rPr>
              <a:t>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cap="none" dirty="0" smtClean="0">
                <a:solidFill>
                  <a:srgbClr val="F2F2F2"/>
                </a:solidFill>
                <a:latin typeface="Monaco" charset="0"/>
                <a:ea typeface="Monaco" charset="0"/>
                <a:cs typeface="Monaco" charset="0"/>
              </a:rPr>
              <a:t>}</a:t>
            </a:r>
            <a:endParaRPr lang="en-US" sz="900" cap="none" dirty="0">
              <a:latin typeface="Monaco" charset="0"/>
              <a:ea typeface="Monaco" charset="0"/>
              <a:cs typeface="Monaco" charset="0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980767" y="1825625"/>
            <a:ext cx="5115233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cap="small" baseline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cap="small" baseline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cap="small" baseline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cap="small" baseline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cap="small" baseline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050" b="1" cap="none" dirty="0">
                <a:solidFill>
                  <a:srgbClr val="FF0000"/>
                </a:solidFill>
                <a:latin typeface="Monaco" charset="0"/>
                <a:ea typeface="Monaco" charset="0"/>
                <a:cs typeface="Monaco" charset="0"/>
              </a:rPr>
              <a:t>pwndr3@ubuntu</a:t>
            </a:r>
            <a:r>
              <a:rPr lang="en-US" sz="1050" b="1" cap="none" dirty="0">
                <a:latin typeface="Monaco" charset="0"/>
                <a:ea typeface="Monaco" charset="0"/>
                <a:cs typeface="Monaco" charset="0"/>
              </a:rPr>
              <a:t>:</a:t>
            </a:r>
            <a:r>
              <a:rPr lang="en-US" sz="1050" b="1" cap="none" dirty="0">
                <a:solidFill>
                  <a:srgbClr val="00B0F0"/>
                </a:solidFill>
                <a:latin typeface="Monaco" charset="0"/>
                <a:ea typeface="Monaco" charset="0"/>
                <a:cs typeface="Monaco" charset="0"/>
              </a:rPr>
              <a:t>~/Desktop</a:t>
            </a:r>
            <a:r>
              <a:rPr lang="en-US" sz="1050" cap="none" dirty="0">
                <a:latin typeface="Monaco" charset="0"/>
                <a:ea typeface="Monaco" charset="0"/>
                <a:cs typeface="Monaco" charset="0"/>
              </a:rPr>
              <a:t>$ </a:t>
            </a:r>
            <a:r>
              <a:rPr lang="en-US" sz="1050" cap="none" dirty="0" err="1">
                <a:latin typeface="Monaco" charset="0"/>
                <a:ea typeface="Monaco" charset="0"/>
                <a:cs typeface="Monaco" charset="0"/>
              </a:rPr>
              <a:t>gdb</a:t>
            </a:r>
            <a:r>
              <a:rPr lang="en-US" sz="1050" cap="none" dirty="0">
                <a:latin typeface="Monaco" charset="0"/>
                <a:ea typeface="Monaco" charset="0"/>
                <a:cs typeface="Monaco" charset="0"/>
              </a:rPr>
              <a:t> ./demo </a:t>
            </a:r>
            <a:endParaRPr lang="mr-IN" sz="1050" cap="none" dirty="0">
              <a:latin typeface="Monaco" charset="0"/>
              <a:ea typeface="Monaco" charset="0"/>
              <a:cs typeface="Monaco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050" cap="none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en-US" sz="1050" cap="none" dirty="0" err="1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gdb</a:t>
            </a:r>
            <a:r>
              <a:rPr lang="en-US" sz="1050" cap="none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) </a:t>
            </a:r>
            <a:r>
              <a:rPr lang="en-US" sz="1050" cap="none" dirty="0">
                <a:latin typeface="Monaco" charset="0"/>
                <a:ea typeface="Monaco" charset="0"/>
                <a:cs typeface="Monaco" charset="0"/>
              </a:rPr>
              <a:t>b main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050" cap="none" dirty="0">
                <a:latin typeface="Monaco" charset="0"/>
                <a:ea typeface="Monaco" charset="0"/>
                <a:cs typeface="Monaco" charset="0"/>
              </a:rPr>
              <a:t>Breakpoint 1 at 0x80483e1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050" cap="none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en-US" sz="1050" cap="none" dirty="0" err="1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gdb</a:t>
            </a:r>
            <a:r>
              <a:rPr lang="en-US" sz="1050" cap="none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) </a:t>
            </a:r>
            <a:r>
              <a:rPr lang="en-US" sz="1050" cap="none" dirty="0">
                <a:latin typeface="Monaco" charset="0"/>
                <a:ea typeface="Monaco" charset="0"/>
                <a:cs typeface="Monaco" charset="0"/>
              </a:rPr>
              <a:t>display/10i $</a:t>
            </a:r>
            <a:r>
              <a:rPr lang="en-US" sz="1050" cap="none" dirty="0" err="1">
                <a:latin typeface="Monaco" charset="0"/>
                <a:ea typeface="Monaco" charset="0"/>
                <a:cs typeface="Monaco" charset="0"/>
              </a:rPr>
              <a:t>eip</a:t>
            </a:r>
            <a:endParaRPr lang="en-US" sz="1050" cap="none" dirty="0">
              <a:latin typeface="Monaco" charset="0"/>
              <a:ea typeface="Monaco" charset="0"/>
              <a:cs typeface="Monaco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050" cap="none" dirty="0">
                <a:latin typeface="Monaco" charset="0"/>
                <a:ea typeface="Monaco" charset="0"/>
                <a:cs typeface="Monaco" charset="0"/>
              </a:rPr>
              <a:t>1: x/10i $</a:t>
            </a:r>
            <a:r>
              <a:rPr lang="en-US" sz="1050" cap="none" dirty="0" err="1">
                <a:latin typeface="Monaco" charset="0"/>
                <a:ea typeface="Monaco" charset="0"/>
                <a:cs typeface="Monaco" charset="0"/>
              </a:rPr>
              <a:t>eip</a:t>
            </a:r>
            <a:endParaRPr lang="en-US" sz="1050" cap="none" dirty="0">
              <a:latin typeface="Monaco" charset="0"/>
              <a:ea typeface="Monaco" charset="0"/>
              <a:cs typeface="Monaco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050" cap="none" dirty="0">
                <a:latin typeface="Monaco" charset="0"/>
                <a:ea typeface="Monaco" charset="0"/>
                <a:cs typeface="Monaco" charset="0"/>
              </a:rPr>
              <a:t>&lt;error: No registers.&gt;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050" cap="none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en-US" sz="1050" cap="none" dirty="0" err="1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gdb</a:t>
            </a:r>
            <a:r>
              <a:rPr lang="en-US" sz="1050" cap="none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) </a:t>
            </a:r>
            <a:r>
              <a:rPr lang="en-US" sz="1050" cap="none" dirty="0">
                <a:latin typeface="Monaco" charset="0"/>
                <a:ea typeface="Monaco" charset="0"/>
                <a:cs typeface="Monaco" charset="0"/>
              </a:rPr>
              <a:t>set disassembly-flavor intel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mr-IN" sz="1050" cap="none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mr-IN" sz="1050" cap="none" dirty="0" err="1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gdb</a:t>
            </a:r>
            <a:r>
              <a:rPr lang="mr-IN" sz="1050" cap="none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) </a:t>
            </a:r>
            <a:r>
              <a:rPr lang="mr-IN" sz="1050" cap="none" dirty="0" err="1">
                <a:latin typeface="Monaco" charset="0"/>
                <a:ea typeface="Monaco" charset="0"/>
                <a:cs typeface="Monaco" charset="0"/>
              </a:rPr>
              <a:t>r</a:t>
            </a:r>
            <a:endParaRPr lang="mr-IN" sz="1050" cap="none" dirty="0">
              <a:latin typeface="Monaco" charset="0"/>
              <a:ea typeface="Monaco" charset="0"/>
              <a:cs typeface="Monaco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050" cap="none" dirty="0">
                <a:latin typeface="Monaco" charset="0"/>
                <a:ea typeface="Monaco" charset="0"/>
                <a:cs typeface="Monaco" charset="0"/>
              </a:rPr>
              <a:t>Starting program: /home/pwndr3/Desktop/demo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050" cap="none" dirty="0">
              <a:latin typeface="Monaco" charset="0"/>
              <a:ea typeface="Monaco" charset="0"/>
              <a:cs typeface="Monaco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050" cap="none" dirty="0">
                <a:latin typeface="Monaco" charset="0"/>
                <a:ea typeface="Monaco" charset="0"/>
                <a:cs typeface="Monaco" charset="0"/>
              </a:rPr>
              <a:t>Breakpoint 1, 0x080483e1 in main ()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050" cap="none" dirty="0">
                <a:latin typeface="Monaco" charset="0"/>
                <a:ea typeface="Monaco" charset="0"/>
                <a:cs typeface="Monaco" charset="0"/>
              </a:rPr>
              <a:t>1: x/10i $</a:t>
            </a:r>
            <a:r>
              <a:rPr lang="en-US" sz="1050" cap="none" dirty="0" err="1">
                <a:latin typeface="Monaco" charset="0"/>
                <a:ea typeface="Monaco" charset="0"/>
                <a:cs typeface="Monaco" charset="0"/>
              </a:rPr>
              <a:t>eip</a:t>
            </a:r>
            <a:endParaRPr lang="en-US" sz="1050" cap="none" dirty="0">
              <a:latin typeface="Monaco" charset="0"/>
              <a:ea typeface="Monaco" charset="0"/>
              <a:cs typeface="Monaco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mr-IN" sz="1050" cap="none" dirty="0">
                <a:latin typeface="Monaco" charset="0"/>
                <a:ea typeface="Monaco" charset="0"/>
                <a:cs typeface="Monaco" charset="0"/>
              </a:rPr>
              <a:t>=</a:t>
            </a:r>
            <a:r>
              <a:rPr lang="mr-IN" sz="1050" b="1" cap="none" dirty="0">
                <a:latin typeface="Monaco" charset="0"/>
                <a:ea typeface="Monaco" charset="0"/>
                <a:cs typeface="Monaco" charset="0"/>
              </a:rPr>
              <a:t>&gt; </a:t>
            </a:r>
            <a:r>
              <a:rPr lang="mr-IN" sz="1050" b="1" cap="none" dirty="0">
                <a:solidFill>
                  <a:srgbClr val="2CFF1D"/>
                </a:solidFill>
                <a:latin typeface="Monaco" charset="0"/>
                <a:ea typeface="Monaco" charset="0"/>
                <a:cs typeface="Monaco" charset="0"/>
              </a:rPr>
              <a:t>0x80483e1 &lt;main+6&gt;:	</a:t>
            </a:r>
            <a:r>
              <a:rPr lang="mr-IN" sz="1050" b="1" cap="none" dirty="0" err="1">
                <a:solidFill>
                  <a:srgbClr val="2CFF1D"/>
                </a:solidFill>
                <a:latin typeface="Monaco" charset="0"/>
                <a:ea typeface="Monaco" charset="0"/>
                <a:cs typeface="Monaco" charset="0"/>
              </a:rPr>
              <a:t>mov</a:t>
            </a:r>
            <a:r>
              <a:rPr lang="mr-IN" sz="1050" b="1" cap="none" dirty="0">
                <a:solidFill>
                  <a:srgbClr val="2CFF1D"/>
                </a:solidFill>
                <a:latin typeface="Monaco" charset="0"/>
                <a:ea typeface="Monaco" charset="0"/>
                <a:cs typeface="Monaco" charset="0"/>
              </a:rPr>
              <a:t>    DWORD PTR [ebp-0xc],0x5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mr-IN" sz="1050" cap="none" dirty="0">
                <a:latin typeface="Monaco" charset="0"/>
                <a:ea typeface="Monaco" charset="0"/>
                <a:cs typeface="Monaco" charset="0"/>
              </a:rPr>
              <a:t>   0x80483e8 &lt;main+13&gt;:	</a:t>
            </a:r>
            <a:r>
              <a:rPr lang="mr-IN" sz="1050" cap="none" dirty="0" err="1">
                <a:latin typeface="Monaco" charset="0"/>
                <a:ea typeface="Monaco" charset="0"/>
                <a:cs typeface="Monaco" charset="0"/>
              </a:rPr>
              <a:t>mov</a:t>
            </a:r>
            <a:r>
              <a:rPr lang="mr-IN" sz="1050" cap="none" dirty="0">
                <a:latin typeface="Monaco" charset="0"/>
                <a:ea typeface="Monaco" charset="0"/>
                <a:cs typeface="Monaco" charset="0"/>
              </a:rPr>
              <a:t>    DWORD PTR [ebp-0x8],0xa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mr-IN" sz="1050" cap="none" dirty="0">
                <a:latin typeface="Monaco" charset="0"/>
                <a:ea typeface="Monaco" charset="0"/>
                <a:cs typeface="Monaco" charset="0"/>
              </a:rPr>
              <a:t>   0x80483ef &lt;main+20&gt;:	</a:t>
            </a:r>
            <a:r>
              <a:rPr lang="mr-IN" sz="1050" cap="none" dirty="0" err="1">
                <a:latin typeface="Monaco" charset="0"/>
                <a:ea typeface="Monaco" charset="0"/>
                <a:cs typeface="Monaco" charset="0"/>
              </a:rPr>
              <a:t>mov</a:t>
            </a:r>
            <a:r>
              <a:rPr lang="mr-IN" sz="1050" cap="none" dirty="0">
                <a:latin typeface="Monaco" charset="0"/>
                <a:ea typeface="Monaco" charset="0"/>
                <a:cs typeface="Monaco" charset="0"/>
              </a:rPr>
              <a:t>    </a:t>
            </a:r>
            <a:r>
              <a:rPr lang="mr-IN" sz="1050" cap="none" dirty="0" err="1">
                <a:latin typeface="Monaco" charset="0"/>
                <a:ea typeface="Monaco" charset="0"/>
                <a:cs typeface="Monaco" charset="0"/>
              </a:rPr>
              <a:t>edx,DWORD</a:t>
            </a:r>
            <a:r>
              <a:rPr lang="mr-IN" sz="1050" cap="none" dirty="0">
                <a:latin typeface="Monaco" charset="0"/>
                <a:ea typeface="Monaco" charset="0"/>
                <a:cs typeface="Monaco" charset="0"/>
              </a:rPr>
              <a:t> PTR [ebp-0xc]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mr-IN" sz="1050" cap="none" dirty="0">
                <a:latin typeface="Monaco" charset="0"/>
                <a:ea typeface="Monaco" charset="0"/>
                <a:cs typeface="Monaco" charset="0"/>
              </a:rPr>
              <a:t>   0x80483f2 &lt;main+23&gt;:	</a:t>
            </a:r>
            <a:r>
              <a:rPr lang="mr-IN" sz="1050" cap="none" dirty="0" err="1">
                <a:latin typeface="Monaco" charset="0"/>
                <a:ea typeface="Monaco" charset="0"/>
                <a:cs typeface="Monaco" charset="0"/>
              </a:rPr>
              <a:t>mov</a:t>
            </a:r>
            <a:r>
              <a:rPr lang="mr-IN" sz="1050" cap="none" dirty="0">
                <a:latin typeface="Monaco" charset="0"/>
                <a:ea typeface="Monaco" charset="0"/>
                <a:cs typeface="Monaco" charset="0"/>
              </a:rPr>
              <a:t>    </a:t>
            </a:r>
            <a:r>
              <a:rPr lang="mr-IN" sz="1050" cap="none" dirty="0" err="1">
                <a:latin typeface="Monaco" charset="0"/>
                <a:ea typeface="Monaco" charset="0"/>
                <a:cs typeface="Monaco" charset="0"/>
              </a:rPr>
              <a:t>eax,DWORD</a:t>
            </a:r>
            <a:r>
              <a:rPr lang="mr-IN" sz="1050" cap="none" dirty="0">
                <a:latin typeface="Monaco" charset="0"/>
                <a:ea typeface="Monaco" charset="0"/>
                <a:cs typeface="Monaco" charset="0"/>
              </a:rPr>
              <a:t> PTR [ebp-0x8]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mr-IN" sz="1050" cap="none" dirty="0">
                <a:latin typeface="Monaco" charset="0"/>
                <a:ea typeface="Monaco" charset="0"/>
                <a:cs typeface="Monaco" charset="0"/>
              </a:rPr>
              <a:t>   0x80483f5 &lt;main+26&gt;:	</a:t>
            </a:r>
            <a:r>
              <a:rPr lang="mr-IN" sz="1050" cap="none" dirty="0" err="1">
                <a:latin typeface="Monaco" charset="0"/>
                <a:ea typeface="Monaco" charset="0"/>
                <a:cs typeface="Monaco" charset="0"/>
              </a:rPr>
              <a:t>add</a:t>
            </a:r>
            <a:r>
              <a:rPr lang="mr-IN" sz="1050" cap="none" dirty="0">
                <a:latin typeface="Monaco" charset="0"/>
                <a:ea typeface="Monaco" charset="0"/>
                <a:cs typeface="Monaco" charset="0"/>
              </a:rPr>
              <a:t>    </a:t>
            </a:r>
            <a:r>
              <a:rPr lang="mr-IN" sz="1050" cap="none" dirty="0" err="1">
                <a:latin typeface="Monaco" charset="0"/>
                <a:ea typeface="Monaco" charset="0"/>
                <a:cs typeface="Monaco" charset="0"/>
              </a:rPr>
              <a:t>eax,edx</a:t>
            </a:r>
            <a:endParaRPr lang="mr-IN" sz="1050" cap="none" dirty="0">
              <a:latin typeface="Monaco" charset="0"/>
              <a:ea typeface="Monaco" charset="0"/>
              <a:cs typeface="Monaco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mr-IN" sz="1050" cap="none" dirty="0">
                <a:latin typeface="Monaco" charset="0"/>
                <a:ea typeface="Monaco" charset="0"/>
                <a:cs typeface="Monaco" charset="0"/>
              </a:rPr>
              <a:t>   0x80483f7 &lt;main+28&gt;:	</a:t>
            </a:r>
            <a:r>
              <a:rPr lang="mr-IN" sz="1050" cap="none" dirty="0" err="1">
                <a:latin typeface="Monaco" charset="0"/>
                <a:ea typeface="Monaco" charset="0"/>
                <a:cs typeface="Monaco" charset="0"/>
              </a:rPr>
              <a:t>mov</a:t>
            </a:r>
            <a:r>
              <a:rPr lang="mr-IN" sz="1050" cap="none" dirty="0">
                <a:latin typeface="Monaco" charset="0"/>
                <a:ea typeface="Monaco" charset="0"/>
                <a:cs typeface="Monaco" charset="0"/>
              </a:rPr>
              <a:t>    DWORD PTR [ebp-0x4],</a:t>
            </a:r>
            <a:r>
              <a:rPr lang="mr-IN" sz="1050" cap="none" dirty="0" err="1">
                <a:latin typeface="Monaco" charset="0"/>
                <a:ea typeface="Monaco" charset="0"/>
                <a:cs typeface="Monaco" charset="0"/>
              </a:rPr>
              <a:t>eax</a:t>
            </a:r>
            <a:endParaRPr lang="mr-IN" sz="1050" cap="none" dirty="0">
              <a:latin typeface="Monaco" charset="0"/>
              <a:ea typeface="Monaco" charset="0"/>
              <a:cs typeface="Monaco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mr-IN" sz="1050" cap="none" dirty="0">
                <a:latin typeface="Monaco" charset="0"/>
                <a:ea typeface="Monaco" charset="0"/>
                <a:cs typeface="Monaco" charset="0"/>
              </a:rPr>
              <a:t>   0x80483fa &lt;main+31&gt;:	</a:t>
            </a:r>
            <a:r>
              <a:rPr lang="mr-IN" sz="1050" cap="none" dirty="0" err="1">
                <a:latin typeface="Monaco" charset="0"/>
                <a:ea typeface="Monaco" charset="0"/>
                <a:cs typeface="Monaco" charset="0"/>
              </a:rPr>
              <a:t>shl</a:t>
            </a:r>
            <a:r>
              <a:rPr lang="mr-IN" sz="1050" cap="none" dirty="0">
                <a:latin typeface="Monaco" charset="0"/>
                <a:ea typeface="Monaco" charset="0"/>
                <a:cs typeface="Monaco" charset="0"/>
              </a:rPr>
              <a:t>    DWORD PTR [ebp-0x4],1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mr-IN" sz="1050" cap="none" dirty="0">
                <a:latin typeface="Monaco" charset="0"/>
                <a:ea typeface="Monaco" charset="0"/>
                <a:cs typeface="Monaco" charset="0"/>
              </a:rPr>
              <a:t>   0x80483fd &lt;main+34&gt;:	</a:t>
            </a:r>
            <a:r>
              <a:rPr lang="mr-IN" sz="1050" cap="none" dirty="0" err="1">
                <a:latin typeface="Monaco" charset="0"/>
                <a:ea typeface="Monaco" charset="0"/>
                <a:cs typeface="Monaco" charset="0"/>
              </a:rPr>
              <a:t>mov</a:t>
            </a:r>
            <a:r>
              <a:rPr lang="mr-IN" sz="1050" cap="none" dirty="0">
                <a:latin typeface="Monaco" charset="0"/>
                <a:ea typeface="Monaco" charset="0"/>
                <a:cs typeface="Monaco" charset="0"/>
              </a:rPr>
              <a:t>    eax,0x0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050" cap="none" dirty="0">
                <a:latin typeface="Monaco" charset="0"/>
                <a:ea typeface="Monaco" charset="0"/>
                <a:cs typeface="Monaco" charset="0"/>
              </a:rPr>
              <a:t>   0x8048402 &lt;main+39&gt;:	leave 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mr-IN" sz="1050" cap="none" dirty="0">
                <a:latin typeface="Monaco" charset="0"/>
                <a:ea typeface="Monaco" charset="0"/>
                <a:cs typeface="Monaco" charset="0"/>
              </a:rPr>
              <a:t>   0x8048403 &lt;main+40&gt;:	</a:t>
            </a:r>
            <a:r>
              <a:rPr lang="mr-IN" sz="1050" cap="none" dirty="0" err="1">
                <a:latin typeface="Monaco" charset="0"/>
                <a:ea typeface="Monaco" charset="0"/>
                <a:cs typeface="Monaco" charset="0"/>
              </a:rPr>
              <a:t>ret</a:t>
            </a:r>
            <a:endParaRPr lang="en-US" sz="1050" cap="none" dirty="0">
              <a:latin typeface="Monaco" charset="0"/>
              <a:ea typeface="Monaco" charset="0"/>
              <a:cs typeface="Monac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3143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dynamic reverse engineering example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660922" y="1825625"/>
            <a:ext cx="511523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cap="small" baseline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cap="small" baseline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cap="small" baseline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cap="small" baseline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cap="small" baseline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cap="none" dirty="0">
                <a:solidFill>
                  <a:srgbClr val="F2F2F2"/>
                </a:solidFill>
                <a:latin typeface="Monaco" charset="0"/>
                <a:ea typeface="Monaco" charset="0"/>
                <a:cs typeface="Monaco" charset="0"/>
              </a:rPr>
              <a:t>#include &lt;</a:t>
            </a:r>
            <a:r>
              <a:rPr lang="en-US" sz="900" cap="none" dirty="0" err="1">
                <a:solidFill>
                  <a:srgbClr val="F2F2F2"/>
                </a:solidFill>
                <a:latin typeface="Monaco" charset="0"/>
                <a:ea typeface="Monaco" charset="0"/>
                <a:cs typeface="Monaco" charset="0"/>
              </a:rPr>
              <a:t>stdio.h</a:t>
            </a:r>
            <a:r>
              <a:rPr lang="en-US" sz="900" cap="none" dirty="0" smtClean="0">
                <a:solidFill>
                  <a:srgbClr val="F2F2F2"/>
                </a:solidFill>
                <a:latin typeface="Monaco" charset="0"/>
                <a:ea typeface="Monaco" charset="0"/>
                <a:cs typeface="Monaco" charset="0"/>
              </a:rPr>
              <a:t>&gt;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900" cap="none" dirty="0">
              <a:solidFill>
                <a:srgbClr val="F2F2F2"/>
              </a:solidFill>
              <a:latin typeface="Monaco" charset="0"/>
              <a:ea typeface="Monaco" charset="0"/>
              <a:cs typeface="Monaco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cap="none" dirty="0" err="1" smtClean="0">
                <a:solidFill>
                  <a:srgbClr val="F2F2F2"/>
                </a:solidFill>
                <a:latin typeface="Monaco" charset="0"/>
                <a:ea typeface="Monaco" charset="0"/>
                <a:cs typeface="Monaco" charset="0"/>
              </a:rPr>
              <a:t>int</a:t>
            </a:r>
            <a:r>
              <a:rPr lang="en-US" sz="900" cap="none" dirty="0" smtClean="0">
                <a:solidFill>
                  <a:srgbClr val="F2F2F2"/>
                </a:solidFill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en-US" sz="900" cap="none" dirty="0">
                <a:solidFill>
                  <a:srgbClr val="F2F2F2"/>
                </a:solidFill>
                <a:latin typeface="Monaco" charset="0"/>
                <a:ea typeface="Monaco" charset="0"/>
                <a:cs typeface="Monaco" charset="0"/>
              </a:rPr>
              <a:t>main (</a:t>
            </a:r>
            <a:r>
              <a:rPr lang="en-US" sz="900" cap="none" dirty="0" err="1">
                <a:solidFill>
                  <a:srgbClr val="F2F2F2"/>
                </a:solidFill>
                <a:latin typeface="Monaco" charset="0"/>
                <a:ea typeface="Monaco" charset="0"/>
                <a:cs typeface="Monaco" charset="0"/>
              </a:rPr>
              <a:t>int</a:t>
            </a:r>
            <a:r>
              <a:rPr lang="en-US" sz="900" cap="none" dirty="0">
                <a:solidFill>
                  <a:srgbClr val="F2F2F2"/>
                </a:solidFill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en-US" sz="900" cap="none" dirty="0" err="1">
                <a:solidFill>
                  <a:srgbClr val="F2F2F2"/>
                </a:solidFill>
                <a:latin typeface="Monaco" charset="0"/>
                <a:ea typeface="Monaco" charset="0"/>
                <a:cs typeface="Monaco" charset="0"/>
              </a:rPr>
              <a:t>argc</a:t>
            </a:r>
            <a:r>
              <a:rPr lang="en-US" sz="900" cap="none" dirty="0">
                <a:solidFill>
                  <a:srgbClr val="F2F2F2"/>
                </a:solidFill>
                <a:latin typeface="Monaco" charset="0"/>
                <a:ea typeface="Monaco" charset="0"/>
                <a:cs typeface="Monaco" charset="0"/>
              </a:rPr>
              <a:t>, char **</a:t>
            </a:r>
            <a:r>
              <a:rPr lang="en-US" sz="900" cap="none" dirty="0" err="1">
                <a:solidFill>
                  <a:srgbClr val="F2F2F2"/>
                </a:solidFill>
                <a:latin typeface="Monaco" charset="0"/>
                <a:ea typeface="Monaco" charset="0"/>
                <a:cs typeface="Monaco" charset="0"/>
              </a:rPr>
              <a:t>argv</a:t>
            </a:r>
            <a:r>
              <a:rPr lang="en-US" sz="900" cap="none" dirty="0">
                <a:solidFill>
                  <a:srgbClr val="F2F2F2"/>
                </a:solidFill>
                <a:latin typeface="Monaco" charset="0"/>
                <a:ea typeface="Monaco" charset="0"/>
                <a:cs typeface="Monaco" charset="0"/>
              </a:rPr>
              <a:t>) {	</a:t>
            </a:r>
            <a:endParaRPr lang="en-US" sz="900" cap="none" dirty="0" smtClean="0">
              <a:solidFill>
                <a:srgbClr val="F2F2F2"/>
              </a:solidFill>
              <a:latin typeface="Monaco" charset="0"/>
              <a:ea typeface="Monaco" charset="0"/>
              <a:cs typeface="Monaco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cap="none" dirty="0">
                <a:solidFill>
                  <a:srgbClr val="F2F2F2"/>
                </a:solidFill>
                <a:latin typeface="Monaco" charset="0"/>
                <a:ea typeface="Monaco" charset="0"/>
                <a:cs typeface="Monaco" charset="0"/>
              </a:rPr>
              <a:t>	</a:t>
            </a:r>
            <a:r>
              <a:rPr lang="en-US" sz="900" cap="none" dirty="0" err="1" smtClean="0">
                <a:solidFill>
                  <a:srgbClr val="F2F2F2"/>
                </a:solidFill>
                <a:latin typeface="Monaco" charset="0"/>
                <a:ea typeface="Monaco" charset="0"/>
                <a:cs typeface="Monaco" charset="0"/>
              </a:rPr>
              <a:t>int</a:t>
            </a:r>
            <a:r>
              <a:rPr lang="en-US" sz="900" cap="none" dirty="0" smtClean="0">
                <a:solidFill>
                  <a:srgbClr val="F2F2F2"/>
                </a:solidFill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en-US" sz="900" cap="none" dirty="0">
                <a:solidFill>
                  <a:srgbClr val="F2F2F2"/>
                </a:solidFill>
                <a:latin typeface="Monaco" charset="0"/>
                <a:ea typeface="Monaco" charset="0"/>
                <a:cs typeface="Monaco" charset="0"/>
              </a:rPr>
              <a:t>x;	</a:t>
            </a:r>
            <a:endParaRPr lang="en-US" sz="900" cap="none" dirty="0" smtClean="0">
              <a:solidFill>
                <a:srgbClr val="F2F2F2"/>
              </a:solidFill>
              <a:latin typeface="Monaco" charset="0"/>
              <a:ea typeface="Monaco" charset="0"/>
              <a:cs typeface="Monaco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cap="none" dirty="0">
                <a:solidFill>
                  <a:srgbClr val="F2F2F2"/>
                </a:solidFill>
                <a:latin typeface="Monaco" charset="0"/>
                <a:ea typeface="Monaco" charset="0"/>
                <a:cs typeface="Monaco" charset="0"/>
              </a:rPr>
              <a:t>	</a:t>
            </a:r>
            <a:r>
              <a:rPr lang="en-US" sz="900" cap="none" dirty="0" err="1" smtClean="0">
                <a:solidFill>
                  <a:srgbClr val="F2F2F2"/>
                </a:solidFill>
                <a:latin typeface="Monaco" charset="0"/>
                <a:ea typeface="Monaco" charset="0"/>
                <a:cs typeface="Monaco" charset="0"/>
              </a:rPr>
              <a:t>int</a:t>
            </a:r>
            <a:r>
              <a:rPr lang="en-US" sz="900" cap="none" dirty="0" smtClean="0">
                <a:solidFill>
                  <a:srgbClr val="F2F2F2"/>
                </a:solidFill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en-US" sz="900" cap="none" dirty="0">
                <a:solidFill>
                  <a:srgbClr val="F2F2F2"/>
                </a:solidFill>
                <a:latin typeface="Monaco" charset="0"/>
                <a:ea typeface="Monaco" charset="0"/>
                <a:cs typeface="Monaco" charset="0"/>
              </a:rPr>
              <a:t>y;	</a:t>
            </a:r>
            <a:endParaRPr lang="en-US" sz="900" cap="none" dirty="0" smtClean="0">
              <a:solidFill>
                <a:srgbClr val="F2F2F2"/>
              </a:solidFill>
              <a:latin typeface="Monaco" charset="0"/>
              <a:ea typeface="Monaco" charset="0"/>
              <a:cs typeface="Monaco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900" cap="none" dirty="0">
              <a:solidFill>
                <a:srgbClr val="F2F2F2"/>
              </a:solidFill>
              <a:latin typeface="Monaco" charset="0"/>
              <a:ea typeface="Monaco" charset="0"/>
              <a:cs typeface="Monaco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cap="none" dirty="0" smtClean="0">
                <a:solidFill>
                  <a:srgbClr val="F2F2F2"/>
                </a:solidFill>
                <a:latin typeface="Monaco" charset="0"/>
                <a:ea typeface="Monaco" charset="0"/>
                <a:cs typeface="Monaco" charset="0"/>
              </a:rPr>
              <a:t>	x </a:t>
            </a:r>
            <a:r>
              <a:rPr lang="en-US" sz="900" cap="none" dirty="0">
                <a:solidFill>
                  <a:srgbClr val="F2F2F2"/>
                </a:solidFill>
                <a:latin typeface="Monaco" charset="0"/>
                <a:ea typeface="Monaco" charset="0"/>
                <a:cs typeface="Monaco" charset="0"/>
              </a:rPr>
              <a:t>= 5;	</a:t>
            </a:r>
            <a:endParaRPr lang="en-US" sz="900" cap="none" dirty="0" smtClean="0">
              <a:solidFill>
                <a:srgbClr val="F2F2F2"/>
              </a:solidFill>
              <a:latin typeface="Monaco" charset="0"/>
              <a:ea typeface="Monaco" charset="0"/>
              <a:cs typeface="Monaco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cap="none" dirty="0">
                <a:solidFill>
                  <a:srgbClr val="F2F2F2"/>
                </a:solidFill>
                <a:latin typeface="Monaco" charset="0"/>
                <a:ea typeface="Monaco" charset="0"/>
                <a:cs typeface="Monaco" charset="0"/>
              </a:rPr>
              <a:t>	</a:t>
            </a:r>
            <a:r>
              <a:rPr lang="en-US" sz="900" cap="none" dirty="0" smtClean="0">
                <a:solidFill>
                  <a:srgbClr val="F5B283"/>
                </a:solidFill>
                <a:latin typeface="Monaco" charset="0"/>
                <a:ea typeface="Monaco" charset="0"/>
                <a:cs typeface="Monaco" charset="0"/>
              </a:rPr>
              <a:t>y </a:t>
            </a:r>
            <a:r>
              <a:rPr lang="en-US" sz="900" cap="none" dirty="0">
                <a:solidFill>
                  <a:srgbClr val="F5B283"/>
                </a:solidFill>
                <a:latin typeface="Monaco" charset="0"/>
                <a:ea typeface="Monaco" charset="0"/>
                <a:cs typeface="Monaco" charset="0"/>
              </a:rPr>
              <a:t>= 10;</a:t>
            </a:r>
            <a:r>
              <a:rPr lang="en-US" sz="900" cap="none" dirty="0">
                <a:solidFill>
                  <a:srgbClr val="F2F2F2"/>
                </a:solidFill>
                <a:latin typeface="Monaco" charset="0"/>
                <a:ea typeface="Monaco" charset="0"/>
                <a:cs typeface="Monaco" charset="0"/>
              </a:rPr>
              <a:t>	</a:t>
            </a:r>
            <a:endParaRPr lang="en-US" sz="900" cap="none" dirty="0" smtClean="0">
              <a:solidFill>
                <a:srgbClr val="F2F2F2"/>
              </a:solidFill>
              <a:latin typeface="Monaco" charset="0"/>
              <a:ea typeface="Monaco" charset="0"/>
              <a:cs typeface="Monaco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900" cap="none" dirty="0">
              <a:solidFill>
                <a:srgbClr val="F2F2F2"/>
              </a:solidFill>
              <a:latin typeface="Monaco" charset="0"/>
              <a:ea typeface="Monaco" charset="0"/>
              <a:cs typeface="Monaco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cap="none" dirty="0" smtClean="0">
                <a:solidFill>
                  <a:srgbClr val="F2F2F2"/>
                </a:solidFill>
                <a:latin typeface="Monaco" charset="0"/>
                <a:ea typeface="Monaco" charset="0"/>
                <a:cs typeface="Monaco" charset="0"/>
              </a:rPr>
              <a:t>	</a:t>
            </a:r>
            <a:r>
              <a:rPr lang="en-US" sz="900" cap="none" dirty="0" err="1" smtClean="0">
                <a:solidFill>
                  <a:srgbClr val="00B0F0"/>
                </a:solidFill>
                <a:latin typeface="Monaco" charset="0"/>
                <a:ea typeface="Monaco" charset="0"/>
                <a:cs typeface="Monaco" charset="0"/>
              </a:rPr>
              <a:t>int</a:t>
            </a:r>
            <a:r>
              <a:rPr lang="en-US" sz="900" cap="none" dirty="0" smtClean="0">
                <a:solidFill>
                  <a:srgbClr val="00B0F0"/>
                </a:solidFill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en-US" sz="900" cap="none" dirty="0">
                <a:solidFill>
                  <a:srgbClr val="00B0F0"/>
                </a:solidFill>
                <a:latin typeface="Monaco" charset="0"/>
                <a:ea typeface="Monaco" charset="0"/>
                <a:cs typeface="Monaco" charset="0"/>
              </a:rPr>
              <a:t>result = x + y;</a:t>
            </a:r>
            <a:r>
              <a:rPr lang="en-US" sz="900" cap="none" dirty="0">
                <a:solidFill>
                  <a:srgbClr val="F2F2F2"/>
                </a:solidFill>
                <a:latin typeface="Monaco" charset="0"/>
                <a:ea typeface="Monaco" charset="0"/>
                <a:cs typeface="Monaco" charset="0"/>
              </a:rPr>
              <a:t>	</a:t>
            </a:r>
            <a:endParaRPr lang="en-US" sz="900" cap="none" dirty="0" smtClean="0">
              <a:solidFill>
                <a:srgbClr val="F2F2F2"/>
              </a:solidFill>
              <a:latin typeface="Monaco" charset="0"/>
              <a:ea typeface="Monaco" charset="0"/>
              <a:cs typeface="Monaco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cap="none" dirty="0">
                <a:solidFill>
                  <a:srgbClr val="F2F2F2"/>
                </a:solidFill>
                <a:latin typeface="Monaco" charset="0"/>
                <a:ea typeface="Monaco" charset="0"/>
                <a:cs typeface="Monaco" charset="0"/>
              </a:rPr>
              <a:t>	</a:t>
            </a:r>
            <a:r>
              <a:rPr lang="en-US" sz="900" cap="none" dirty="0" smtClean="0">
                <a:solidFill>
                  <a:srgbClr val="F2F2F2"/>
                </a:solidFill>
                <a:latin typeface="Monaco" charset="0"/>
                <a:ea typeface="Monaco" charset="0"/>
                <a:cs typeface="Monaco" charset="0"/>
              </a:rPr>
              <a:t>result </a:t>
            </a:r>
            <a:r>
              <a:rPr lang="en-US" sz="900" cap="none" dirty="0">
                <a:solidFill>
                  <a:srgbClr val="F2F2F2"/>
                </a:solidFill>
                <a:latin typeface="Monaco" charset="0"/>
                <a:ea typeface="Monaco" charset="0"/>
                <a:cs typeface="Monaco" charset="0"/>
              </a:rPr>
              <a:t>*= 2;	</a:t>
            </a:r>
            <a:endParaRPr lang="en-US" sz="900" cap="none" dirty="0" smtClean="0">
              <a:solidFill>
                <a:srgbClr val="F2F2F2"/>
              </a:solidFill>
              <a:latin typeface="Monaco" charset="0"/>
              <a:ea typeface="Monaco" charset="0"/>
              <a:cs typeface="Monaco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900" cap="none" dirty="0">
              <a:solidFill>
                <a:srgbClr val="F2F2F2"/>
              </a:solidFill>
              <a:latin typeface="Monaco" charset="0"/>
              <a:ea typeface="Monaco" charset="0"/>
              <a:cs typeface="Monaco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cap="none" dirty="0" smtClean="0">
                <a:solidFill>
                  <a:srgbClr val="F2F2F2"/>
                </a:solidFill>
                <a:latin typeface="Monaco" charset="0"/>
                <a:ea typeface="Monaco" charset="0"/>
                <a:cs typeface="Monaco" charset="0"/>
              </a:rPr>
              <a:t>	return </a:t>
            </a:r>
            <a:r>
              <a:rPr lang="en-US" sz="900" cap="none" dirty="0">
                <a:solidFill>
                  <a:srgbClr val="F2F2F2"/>
                </a:solidFill>
                <a:latin typeface="Monaco" charset="0"/>
                <a:ea typeface="Monaco" charset="0"/>
                <a:cs typeface="Monaco" charset="0"/>
              </a:rPr>
              <a:t>0</a:t>
            </a:r>
            <a:r>
              <a:rPr lang="en-US" sz="900" cap="none" dirty="0" smtClean="0">
                <a:solidFill>
                  <a:srgbClr val="F2F2F2"/>
                </a:solidFill>
                <a:latin typeface="Monaco" charset="0"/>
                <a:ea typeface="Monaco" charset="0"/>
                <a:cs typeface="Monaco" charset="0"/>
              </a:rPr>
              <a:t>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cap="none" dirty="0" smtClean="0">
                <a:solidFill>
                  <a:srgbClr val="F2F2F2"/>
                </a:solidFill>
                <a:latin typeface="Monaco" charset="0"/>
                <a:ea typeface="Monaco" charset="0"/>
                <a:cs typeface="Monaco" charset="0"/>
              </a:rPr>
              <a:t>}</a:t>
            </a:r>
            <a:endParaRPr lang="en-US" sz="900" cap="none" dirty="0">
              <a:latin typeface="Monaco" charset="0"/>
              <a:ea typeface="Monaco" charset="0"/>
              <a:cs typeface="Monaco" charset="0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980767" y="1825625"/>
            <a:ext cx="5115233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cap="small" baseline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cap="small" baseline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cap="small" baseline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cap="small" baseline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cap="small" baseline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050" cap="none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en-US" sz="1050" cap="none" dirty="0" err="1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gdb</a:t>
            </a:r>
            <a:r>
              <a:rPr lang="en-US" sz="1050" cap="none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) </a:t>
            </a:r>
            <a:r>
              <a:rPr lang="en-US" sz="1050" cap="none" dirty="0" err="1">
                <a:latin typeface="Monaco" charset="0"/>
                <a:ea typeface="Monaco" charset="0"/>
                <a:cs typeface="Monaco" charset="0"/>
              </a:rPr>
              <a:t>ni</a:t>
            </a:r>
            <a:endParaRPr lang="en-US" sz="1050" cap="none" dirty="0">
              <a:latin typeface="Monaco" charset="0"/>
              <a:ea typeface="Monaco" charset="0"/>
              <a:cs typeface="Monaco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050" cap="none" dirty="0">
                <a:latin typeface="Monaco" charset="0"/>
                <a:ea typeface="Monaco" charset="0"/>
                <a:cs typeface="Monaco" charset="0"/>
              </a:rPr>
              <a:t>0x080483e8 in main ()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050" cap="none" dirty="0">
                <a:latin typeface="Monaco" charset="0"/>
                <a:ea typeface="Monaco" charset="0"/>
                <a:cs typeface="Monaco" charset="0"/>
              </a:rPr>
              <a:t>1: x/10i $</a:t>
            </a:r>
            <a:r>
              <a:rPr lang="en-US" sz="1050" cap="none" dirty="0" err="1">
                <a:latin typeface="Monaco" charset="0"/>
                <a:ea typeface="Monaco" charset="0"/>
                <a:cs typeface="Monaco" charset="0"/>
              </a:rPr>
              <a:t>eip</a:t>
            </a:r>
            <a:endParaRPr lang="en-US" sz="1050" cap="none" dirty="0">
              <a:latin typeface="Monaco" charset="0"/>
              <a:ea typeface="Monaco" charset="0"/>
              <a:cs typeface="Monaco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mr-IN" sz="1050" cap="none" dirty="0">
                <a:latin typeface="Monaco" charset="0"/>
                <a:ea typeface="Monaco" charset="0"/>
                <a:cs typeface="Monaco" charset="0"/>
              </a:rPr>
              <a:t>=&gt; </a:t>
            </a:r>
            <a:r>
              <a:rPr lang="mr-IN" sz="1050" cap="none" dirty="0">
                <a:solidFill>
                  <a:srgbClr val="F5B283"/>
                </a:solidFill>
                <a:latin typeface="Monaco" charset="0"/>
                <a:ea typeface="Monaco" charset="0"/>
                <a:cs typeface="Monaco" charset="0"/>
              </a:rPr>
              <a:t>0x80483e8 &lt;main+13&gt;:	</a:t>
            </a:r>
            <a:r>
              <a:rPr lang="mr-IN" sz="1050" cap="none" dirty="0" err="1">
                <a:solidFill>
                  <a:srgbClr val="F5B283"/>
                </a:solidFill>
                <a:latin typeface="Monaco" charset="0"/>
                <a:ea typeface="Monaco" charset="0"/>
                <a:cs typeface="Monaco" charset="0"/>
              </a:rPr>
              <a:t>mov</a:t>
            </a:r>
            <a:r>
              <a:rPr lang="mr-IN" sz="1050" cap="none" dirty="0">
                <a:solidFill>
                  <a:srgbClr val="F5B283"/>
                </a:solidFill>
                <a:latin typeface="Monaco" charset="0"/>
                <a:ea typeface="Monaco" charset="0"/>
                <a:cs typeface="Monaco" charset="0"/>
              </a:rPr>
              <a:t>    DWORD PTR [ebp-0x8],0xa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mr-IN" sz="1050" cap="none" dirty="0">
                <a:latin typeface="Monaco" charset="0"/>
                <a:ea typeface="Monaco" charset="0"/>
                <a:cs typeface="Monaco" charset="0"/>
              </a:rPr>
              <a:t>   0x80483ef &lt;main+20&gt;:	</a:t>
            </a:r>
            <a:r>
              <a:rPr lang="mr-IN" sz="1050" cap="none" dirty="0" err="1">
                <a:latin typeface="Monaco" charset="0"/>
                <a:ea typeface="Monaco" charset="0"/>
                <a:cs typeface="Monaco" charset="0"/>
              </a:rPr>
              <a:t>mov</a:t>
            </a:r>
            <a:r>
              <a:rPr lang="mr-IN" sz="1050" cap="none" dirty="0">
                <a:latin typeface="Monaco" charset="0"/>
                <a:ea typeface="Monaco" charset="0"/>
                <a:cs typeface="Monaco" charset="0"/>
              </a:rPr>
              <a:t>    </a:t>
            </a:r>
            <a:r>
              <a:rPr lang="mr-IN" sz="1050" cap="none" dirty="0" err="1">
                <a:latin typeface="Monaco" charset="0"/>
                <a:ea typeface="Monaco" charset="0"/>
                <a:cs typeface="Monaco" charset="0"/>
              </a:rPr>
              <a:t>edx,DWORD</a:t>
            </a:r>
            <a:r>
              <a:rPr lang="mr-IN" sz="1050" cap="none" dirty="0">
                <a:latin typeface="Monaco" charset="0"/>
                <a:ea typeface="Monaco" charset="0"/>
                <a:cs typeface="Monaco" charset="0"/>
              </a:rPr>
              <a:t> PTR [ebp-0xc]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mr-IN" sz="1050" cap="none" dirty="0">
                <a:latin typeface="Monaco" charset="0"/>
                <a:ea typeface="Monaco" charset="0"/>
                <a:cs typeface="Monaco" charset="0"/>
              </a:rPr>
              <a:t>   0x80483f2 &lt;main+23&gt;:	</a:t>
            </a:r>
            <a:r>
              <a:rPr lang="mr-IN" sz="1050" cap="none" dirty="0" err="1">
                <a:latin typeface="Monaco" charset="0"/>
                <a:ea typeface="Monaco" charset="0"/>
                <a:cs typeface="Monaco" charset="0"/>
              </a:rPr>
              <a:t>mov</a:t>
            </a:r>
            <a:r>
              <a:rPr lang="mr-IN" sz="1050" cap="none" dirty="0">
                <a:latin typeface="Monaco" charset="0"/>
                <a:ea typeface="Monaco" charset="0"/>
                <a:cs typeface="Monaco" charset="0"/>
              </a:rPr>
              <a:t>    </a:t>
            </a:r>
            <a:r>
              <a:rPr lang="mr-IN" sz="1050" cap="none" dirty="0" err="1">
                <a:latin typeface="Monaco" charset="0"/>
                <a:ea typeface="Monaco" charset="0"/>
                <a:cs typeface="Monaco" charset="0"/>
              </a:rPr>
              <a:t>eax,DWORD</a:t>
            </a:r>
            <a:r>
              <a:rPr lang="mr-IN" sz="1050" cap="none" dirty="0">
                <a:latin typeface="Monaco" charset="0"/>
                <a:ea typeface="Monaco" charset="0"/>
                <a:cs typeface="Monaco" charset="0"/>
              </a:rPr>
              <a:t> PTR [ebp-0x8]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mr-IN" sz="1050" cap="none" dirty="0">
                <a:latin typeface="Monaco" charset="0"/>
                <a:ea typeface="Monaco" charset="0"/>
                <a:cs typeface="Monaco" charset="0"/>
              </a:rPr>
              <a:t>   0x80483f5 &lt;main+26&gt;:	</a:t>
            </a:r>
            <a:r>
              <a:rPr lang="mr-IN" sz="1050" cap="none" dirty="0" err="1">
                <a:latin typeface="Monaco" charset="0"/>
                <a:ea typeface="Monaco" charset="0"/>
                <a:cs typeface="Monaco" charset="0"/>
              </a:rPr>
              <a:t>add</a:t>
            </a:r>
            <a:r>
              <a:rPr lang="mr-IN" sz="1050" cap="none" dirty="0">
                <a:latin typeface="Monaco" charset="0"/>
                <a:ea typeface="Monaco" charset="0"/>
                <a:cs typeface="Monaco" charset="0"/>
              </a:rPr>
              <a:t>    </a:t>
            </a:r>
            <a:r>
              <a:rPr lang="mr-IN" sz="1050" cap="none" dirty="0" err="1">
                <a:latin typeface="Monaco" charset="0"/>
                <a:ea typeface="Monaco" charset="0"/>
                <a:cs typeface="Monaco" charset="0"/>
              </a:rPr>
              <a:t>eax,edx</a:t>
            </a:r>
            <a:endParaRPr lang="mr-IN" sz="1050" cap="none" dirty="0">
              <a:latin typeface="Monaco" charset="0"/>
              <a:ea typeface="Monaco" charset="0"/>
              <a:cs typeface="Monaco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mr-IN" sz="1050" cap="none" dirty="0">
                <a:latin typeface="Monaco" charset="0"/>
                <a:ea typeface="Monaco" charset="0"/>
                <a:cs typeface="Monaco" charset="0"/>
              </a:rPr>
              <a:t>   0x80483f7 &lt;main+28&gt;:	</a:t>
            </a:r>
            <a:r>
              <a:rPr lang="mr-IN" sz="1050" cap="none" dirty="0" err="1">
                <a:latin typeface="Monaco" charset="0"/>
                <a:ea typeface="Monaco" charset="0"/>
                <a:cs typeface="Monaco" charset="0"/>
              </a:rPr>
              <a:t>mov</a:t>
            </a:r>
            <a:r>
              <a:rPr lang="mr-IN" sz="1050" cap="none" dirty="0">
                <a:latin typeface="Monaco" charset="0"/>
                <a:ea typeface="Monaco" charset="0"/>
                <a:cs typeface="Monaco" charset="0"/>
              </a:rPr>
              <a:t>    DWORD PTR [ebp-0x4],</a:t>
            </a:r>
            <a:r>
              <a:rPr lang="mr-IN" sz="1050" cap="none" dirty="0" err="1">
                <a:latin typeface="Monaco" charset="0"/>
                <a:ea typeface="Monaco" charset="0"/>
                <a:cs typeface="Monaco" charset="0"/>
              </a:rPr>
              <a:t>eax</a:t>
            </a:r>
            <a:endParaRPr lang="mr-IN" sz="1050" cap="none" dirty="0">
              <a:latin typeface="Monaco" charset="0"/>
              <a:ea typeface="Monaco" charset="0"/>
              <a:cs typeface="Monaco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mr-IN" sz="1050" cap="none" dirty="0">
                <a:latin typeface="Monaco" charset="0"/>
                <a:ea typeface="Monaco" charset="0"/>
                <a:cs typeface="Monaco" charset="0"/>
              </a:rPr>
              <a:t>   0x80483fa &lt;main+31&gt;:	</a:t>
            </a:r>
            <a:r>
              <a:rPr lang="mr-IN" sz="1050" cap="none" dirty="0" err="1">
                <a:latin typeface="Monaco" charset="0"/>
                <a:ea typeface="Monaco" charset="0"/>
                <a:cs typeface="Monaco" charset="0"/>
              </a:rPr>
              <a:t>shl</a:t>
            </a:r>
            <a:r>
              <a:rPr lang="mr-IN" sz="1050" cap="none" dirty="0">
                <a:latin typeface="Monaco" charset="0"/>
                <a:ea typeface="Monaco" charset="0"/>
                <a:cs typeface="Monaco" charset="0"/>
              </a:rPr>
              <a:t>    DWORD PTR [ebp-0x4],1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mr-IN" sz="1050" cap="none" dirty="0">
                <a:latin typeface="Monaco" charset="0"/>
                <a:ea typeface="Monaco" charset="0"/>
                <a:cs typeface="Monaco" charset="0"/>
              </a:rPr>
              <a:t>   0x80483fd &lt;main+34&gt;:	</a:t>
            </a:r>
            <a:r>
              <a:rPr lang="mr-IN" sz="1050" cap="none" dirty="0" err="1">
                <a:latin typeface="Monaco" charset="0"/>
                <a:ea typeface="Monaco" charset="0"/>
                <a:cs typeface="Monaco" charset="0"/>
              </a:rPr>
              <a:t>mov</a:t>
            </a:r>
            <a:r>
              <a:rPr lang="mr-IN" sz="1050" cap="none" dirty="0">
                <a:latin typeface="Monaco" charset="0"/>
                <a:ea typeface="Monaco" charset="0"/>
                <a:cs typeface="Monaco" charset="0"/>
              </a:rPr>
              <a:t>    eax,0x0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050" cap="none" dirty="0">
                <a:latin typeface="Monaco" charset="0"/>
                <a:ea typeface="Monaco" charset="0"/>
                <a:cs typeface="Monaco" charset="0"/>
              </a:rPr>
              <a:t>   0x8048402 &lt;main+39&gt;:	leave 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mr-IN" sz="1050" cap="none" dirty="0">
                <a:latin typeface="Monaco" charset="0"/>
                <a:ea typeface="Monaco" charset="0"/>
                <a:cs typeface="Monaco" charset="0"/>
              </a:rPr>
              <a:t>   0x8048403 &lt;main+40&gt;:	</a:t>
            </a:r>
            <a:r>
              <a:rPr lang="mr-IN" sz="1050" cap="none" dirty="0" err="1">
                <a:latin typeface="Monaco" charset="0"/>
                <a:ea typeface="Monaco" charset="0"/>
                <a:cs typeface="Monaco" charset="0"/>
              </a:rPr>
              <a:t>ret</a:t>
            </a:r>
            <a:r>
              <a:rPr lang="mr-IN" sz="1050" cap="none" dirty="0">
                <a:latin typeface="Monaco" charset="0"/>
                <a:ea typeface="Monaco" charset="0"/>
                <a:cs typeface="Monaco" charset="0"/>
              </a:rPr>
              <a:t>   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050" cap="none" dirty="0">
                <a:latin typeface="Monaco" charset="0"/>
                <a:ea typeface="Monaco" charset="0"/>
                <a:cs typeface="Monaco" charset="0"/>
              </a:rPr>
              <a:t>  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mr-IN" sz="1050" cap="none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mr-IN" sz="1050" cap="none" dirty="0" err="1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gdb</a:t>
            </a:r>
            <a:r>
              <a:rPr lang="mr-IN" sz="1050" cap="none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) </a:t>
            </a:r>
            <a:r>
              <a:rPr lang="en-US" sz="1050" cap="none" dirty="0" err="1" smtClean="0">
                <a:latin typeface="Monaco" charset="0"/>
                <a:ea typeface="Monaco" charset="0"/>
                <a:cs typeface="Monaco" charset="0"/>
              </a:rPr>
              <a:t>ni</a:t>
            </a:r>
            <a:endParaRPr lang="mr-IN" sz="1050" cap="none" dirty="0">
              <a:latin typeface="Monaco" charset="0"/>
              <a:ea typeface="Monaco" charset="0"/>
              <a:cs typeface="Monaco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050" cap="none" dirty="0">
                <a:latin typeface="Monaco" charset="0"/>
                <a:ea typeface="Monaco" charset="0"/>
                <a:cs typeface="Monaco" charset="0"/>
              </a:rPr>
              <a:t>0x080483ef in main ()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050" cap="none" dirty="0">
                <a:latin typeface="Monaco" charset="0"/>
                <a:ea typeface="Monaco" charset="0"/>
                <a:cs typeface="Monaco" charset="0"/>
              </a:rPr>
              <a:t>1: x/10i $</a:t>
            </a:r>
            <a:r>
              <a:rPr lang="en-US" sz="1050" cap="none" dirty="0" err="1">
                <a:latin typeface="Monaco" charset="0"/>
                <a:ea typeface="Monaco" charset="0"/>
                <a:cs typeface="Monaco" charset="0"/>
              </a:rPr>
              <a:t>eip</a:t>
            </a:r>
            <a:endParaRPr lang="en-US" sz="1050" cap="none" dirty="0">
              <a:latin typeface="Monaco" charset="0"/>
              <a:ea typeface="Monaco" charset="0"/>
              <a:cs typeface="Monaco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mr-IN" sz="1050" cap="none" dirty="0">
                <a:latin typeface="Monaco" charset="0"/>
                <a:ea typeface="Monaco" charset="0"/>
                <a:cs typeface="Monaco" charset="0"/>
              </a:rPr>
              <a:t>=&gt; </a:t>
            </a:r>
            <a:r>
              <a:rPr lang="mr-IN" sz="1050" cap="none" dirty="0">
                <a:solidFill>
                  <a:srgbClr val="00B0F0"/>
                </a:solidFill>
                <a:latin typeface="Monaco" charset="0"/>
                <a:ea typeface="Monaco" charset="0"/>
                <a:cs typeface="Monaco" charset="0"/>
              </a:rPr>
              <a:t>0x80483ef &lt;main+20&gt;:	</a:t>
            </a:r>
            <a:r>
              <a:rPr lang="mr-IN" sz="1050" cap="none" dirty="0" err="1">
                <a:solidFill>
                  <a:srgbClr val="00B0F0"/>
                </a:solidFill>
                <a:latin typeface="Monaco" charset="0"/>
                <a:ea typeface="Monaco" charset="0"/>
                <a:cs typeface="Monaco" charset="0"/>
              </a:rPr>
              <a:t>mov</a:t>
            </a:r>
            <a:r>
              <a:rPr lang="mr-IN" sz="1050" cap="none" dirty="0">
                <a:solidFill>
                  <a:srgbClr val="00B0F0"/>
                </a:solidFill>
                <a:latin typeface="Monaco" charset="0"/>
                <a:ea typeface="Monaco" charset="0"/>
                <a:cs typeface="Monaco" charset="0"/>
              </a:rPr>
              <a:t>    </a:t>
            </a:r>
            <a:r>
              <a:rPr lang="mr-IN" sz="1050" cap="none" dirty="0" err="1">
                <a:solidFill>
                  <a:srgbClr val="00B0F0"/>
                </a:solidFill>
                <a:latin typeface="Monaco" charset="0"/>
                <a:ea typeface="Monaco" charset="0"/>
                <a:cs typeface="Monaco" charset="0"/>
              </a:rPr>
              <a:t>edx,DWORD</a:t>
            </a:r>
            <a:r>
              <a:rPr lang="mr-IN" sz="1050" cap="none" dirty="0">
                <a:solidFill>
                  <a:srgbClr val="00B0F0"/>
                </a:solidFill>
                <a:latin typeface="Monaco" charset="0"/>
                <a:ea typeface="Monaco" charset="0"/>
                <a:cs typeface="Monaco" charset="0"/>
              </a:rPr>
              <a:t> PTR [ebp-0xc]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mr-IN" sz="1050" cap="none" dirty="0">
                <a:latin typeface="Monaco" charset="0"/>
                <a:ea typeface="Monaco" charset="0"/>
                <a:cs typeface="Monaco" charset="0"/>
              </a:rPr>
              <a:t>   0x80483f2 &lt;main+23&gt;:	</a:t>
            </a:r>
            <a:r>
              <a:rPr lang="mr-IN" sz="1050" cap="none" dirty="0" err="1">
                <a:latin typeface="Monaco" charset="0"/>
                <a:ea typeface="Monaco" charset="0"/>
                <a:cs typeface="Monaco" charset="0"/>
              </a:rPr>
              <a:t>mov</a:t>
            </a:r>
            <a:r>
              <a:rPr lang="mr-IN" sz="1050" cap="none" dirty="0">
                <a:latin typeface="Monaco" charset="0"/>
                <a:ea typeface="Monaco" charset="0"/>
                <a:cs typeface="Monaco" charset="0"/>
              </a:rPr>
              <a:t>    </a:t>
            </a:r>
            <a:r>
              <a:rPr lang="mr-IN" sz="1050" cap="none" dirty="0" err="1">
                <a:latin typeface="Monaco" charset="0"/>
                <a:ea typeface="Monaco" charset="0"/>
                <a:cs typeface="Monaco" charset="0"/>
              </a:rPr>
              <a:t>eax,DWORD</a:t>
            </a:r>
            <a:r>
              <a:rPr lang="mr-IN" sz="1050" cap="none" dirty="0">
                <a:latin typeface="Monaco" charset="0"/>
                <a:ea typeface="Monaco" charset="0"/>
                <a:cs typeface="Monaco" charset="0"/>
              </a:rPr>
              <a:t> PTR [ebp-0x8]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mr-IN" sz="1050" cap="none" dirty="0">
                <a:latin typeface="Monaco" charset="0"/>
                <a:ea typeface="Monaco" charset="0"/>
                <a:cs typeface="Monaco" charset="0"/>
              </a:rPr>
              <a:t>   0x80483f5 &lt;main+26&gt;:	</a:t>
            </a:r>
            <a:r>
              <a:rPr lang="mr-IN" sz="1050" cap="none" dirty="0" err="1">
                <a:latin typeface="Monaco" charset="0"/>
                <a:ea typeface="Monaco" charset="0"/>
                <a:cs typeface="Monaco" charset="0"/>
              </a:rPr>
              <a:t>add</a:t>
            </a:r>
            <a:r>
              <a:rPr lang="mr-IN" sz="1050" cap="none" dirty="0">
                <a:latin typeface="Monaco" charset="0"/>
                <a:ea typeface="Monaco" charset="0"/>
                <a:cs typeface="Monaco" charset="0"/>
              </a:rPr>
              <a:t>    </a:t>
            </a:r>
            <a:r>
              <a:rPr lang="mr-IN" sz="1050" cap="none" dirty="0" err="1">
                <a:latin typeface="Monaco" charset="0"/>
                <a:ea typeface="Monaco" charset="0"/>
                <a:cs typeface="Monaco" charset="0"/>
              </a:rPr>
              <a:t>eax,edx</a:t>
            </a:r>
            <a:endParaRPr lang="mr-IN" sz="1050" cap="none" dirty="0">
              <a:latin typeface="Monaco" charset="0"/>
              <a:ea typeface="Monaco" charset="0"/>
              <a:cs typeface="Monaco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mr-IN" sz="1050" cap="none" dirty="0">
                <a:latin typeface="Monaco" charset="0"/>
                <a:ea typeface="Monaco" charset="0"/>
                <a:cs typeface="Monaco" charset="0"/>
              </a:rPr>
              <a:t>   0x80483f7 &lt;main+28&gt;:	</a:t>
            </a:r>
            <a:r>
              <a:rPr lang="mr-IN" sz="1050" cap="none" dirty="0" err="1">
                <a:latin typeface="Monaco" charset="0"/>
                <a:ea typeface="Monaco" charset="0"/>
                <a:cs typeface="Monaco" charset="0"/>
              </a:rPr>
              <a:t>mov</a:t>
            </a:r>
            <a:r>
              <a:rPr lang="mr-IN" sz="1050" cap="none" dirty="0">
                <a:latin typeface="Monaco" charset="0"/>
                <a:ea typeface="Monaco" charset="0"/>
                <a:cs typeface="Monaco" charset="0"/>
              </a:rPr>
              <a:t>    DWORD PTR [ebp-0x4],</a:t>
            </a:r>
            <a:r>
              <a:rPr lang="mr-IN" sz="1050" cap="none" dirty="0" err="1">
                <a:latin typeface="Monaco" charset="0"/>
                <a:ea typeface="Monaco" charset="0"/>
                <a:cs typeface="Monaco" charset="0"/>
              </a:rPr>
              <a:t>eax</a:t>
            </a:r>
            <a:endParaRPr lang="mr-IN" sz="1050" cap="none" dirty="0">
              <a:latin typeface="Monaco" charset="0"/>
              <a:ea typeface="Monaco" charset="0"/>
              <a:cs typeface="Monaco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mr-IN" sz="1050" cap="none" dirty="0">
                <a:latin typeface="Monaco" charset="0"/>
                <a:ea typeface="Monaco" charset="0"/>
                <a:cs typeface="Monaco" charset="0"/>
              </a:rPr>
              <a:t>   0x80483fa &lt;main+31&gt;:	</a:t>
            </a:r>
            <a:r>
              <a:rPr lang="mr-IN" sz="1050" cap="none" dirty="0" err="1">
                <a:latin typeface="Monaco" charset="0"/>
                <a:ea typeface="Monaco" charset="0"/>
                <a:cs typeface="Monaco" charset="0"/>
              </a:rPr>
              <a:t>shl</a:t>
            </a:r>
            <a:r>
              <a:rPr lang="mr-IN" sz="1050" cap="none" dirty="0">
                <a:latin typeface="Monaco" charset="0"/>
                <a:ea typeface="Monaco" charset="0"/>
                <a:cs typeface="Monaco" charset="0"/>
              </a:rPr>
              <a:t>    DWORD PTR [ebp-0x4],1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mr-IN" sz="1050" cap="none" dirty="0">
                <a:latin typeface="Monaco" charset="0"/>
                <a:ea typeface="Monaco" charset="0"/>
                <a:cs typeface="Monaco" charset="0"/>
              </a:rPr>
              <a:t>   0x80483fd &lt;main+34&gt;:	</a:t>
            </a:r>
            <a:r>
              <a:rPr lang="mr-IN" sz="1050" cap="none" dirty="0" err="1">
                <a:latin typeface="Monaco" charset="0"/>
                <a:ea typeface="Monaco" charset="0"/>
                <a:cs typeface="Monaco" charset="0"/>
              </a:rPr>
              <a:t>mov</a:t>
            </a:r>
            <a:r>
              <a:rPr lang="mr-IN" sz="1050" cap="none" dirty="0">
                <a:latin typeface="Monaco" charset="0"/>
                <a:ea typeface="Monaco" charset="0"/>
                <a:cs typeface="Monaco" charset="0"/>
              </a:rPr>
              <a:t>    eax,0x0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050" cap="none" dirty="0">
                <a:latin typeface="Monaco" charset="0"/>
                <a:ea typeface="Monaco" charset="0"/>
                <a:cs typeface="Monaco" charset="0"/>
              </a:rPr>
              <a:t>   0x8048402 &lt;main+39&gt;:	leave 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mr-IN" sz="1050" cap="none" dirty="0">
                <a:latin typeface="Monaco" charset="0"/>
                <a:ea typeface="Monaco" charset="0"/>
                <a:cs typeface="Monaco" charset="0"/>
              </a:rPr>
              <a:t>   0x8048403 &lt;main+40&gt;:	</a:t>
            </a:r>
            <a:r>
              <a:rPr lang="mr-IN" sz="1050" cap="none" dirty="0" err="1">
                <a:latin typeface="Monaco" charset="0"/>
                <a:ea typeface="Monaco" charset="0"/>
                <a:cs typeface="Monaco" charset="0"/>
              </a:rPr>
              <a:t>ret</a:t>
            </a:r>
            <a:r>
              <a:rPr lang="mr-IN" sz="1050" cap="none" dirty="0">
                <a:latin typeface="Monaco" charset="0"/>
                <a:ea typeface="Monaco" charset="0"/>
                <a:cs typeface="Monaco" charset="0"/>
              </a:rPr>
              <a:t>   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de-DE" sz="1050" cap="none" dirty="0">
                <a:latin typeface="Monaco" charset="0"/>
                <a:ea typeface="Monaco" charset="0"/>
                <a:cs typeface="Monaco" charset="0"/>
              </a:rPr>
              <a:t>   </a:t>
            </a:r>
            <a:endParaRPr lang="en-US" sz="1050" cap="none" dirty="0">
              <a:latin typeface="Monaco" charset="0"/>
              <a:ea typeface="Monaco" charset="0"/>
              <a:cs typeface="Monac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9870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Hacking : The act of changing the behavior of a system for what is was not supposed to be</a:t>
            </a:r>
          </a:p>
          <a:p>
            <a:endParaRPr lang="en-US" dirty="0"/>
          </a:p>
          <a:p>
            <a:pPr algn="ctr"/>
            <a:r>
              <a:rPr lang="en-US" dirty="0" smtClean="0"/>
              <a:t>Cracking : The act of changing the behavior of a program for own benefit (e.g. </a:t>
            </a:r>
            <a:r>
              <a:rPr lang="en-US" dirty="0" err="1" smtClean="0"/>
              <a:t>microsoft</a:t>
            </a:r>
            <a:r>
              <a:rPr lang="en-US" dirty="0" smtClean="0"/>
              <a:t> office license cracking, </a:t>
            </a:r>
            <a:r>
              <a:rPr lang="mr-IN" dirty="0" smtClean="0"/>
              <a:t>…</a:t>
            </a:r>
            <a:r>
              <a:rPr lang="en-US" dirty="0" smtClean="0"/>
              <a:t>)</a:t>
            </a:r>
          </a:p>
          <a:p>
            <a:pPr marL="0" indent="0" algn="ctr">
              <a:buNone/>
            </a:pPr>
            <a:r>
              <a:rPr lang="en-US" b="1" dirty="0" smtClean="0"/>
              <a:t>OR</a:t>
            </a:r>
          </a:p>
          <a:p>
            <a:pPr marL="0" indent="0" algn="ctr">
              <a:buNone/>
            </a:pPr>
            <a:r>
              <a:rPr lang="en-US" dirty="0"/>
              <a:t> </a:t>
            </a:r>
            <a:r>
              <a:rPr lang="en-US" dirty="0" smtClean="0"/>
              <a:t>    Using hacking as a way to do malicious activities</a:t>
            </a:r>
          </a:p>
        </p:txBody>
      </p:sp>
    </p:spTree>
    <p:extLst>
      <p:ext uri="{BB962C8B-B14F-4D97-AF65-F5344CB8AC3E}">
        <p14:creationId xmlns:p14="http://schemas.microsoft.com/office/powerpoint/2010/main" val="1506986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dynamic reverse engineering example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660922" y="1825625"/>
            <a:ext cx="511523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cap="small" baseline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cap="small" baseline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cap="small" baseline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cap="small" baseline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cap="small" baseline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cap="none" dirty="0">
                <a:solidFill>
                  <a:srgbClr val="F2F2F2"/>
                </a:solidFill>
                <a:latin typeface="Monaco" charset="0"/>
                <a:ea typeface="Monaco" charset="0"/>
                <a:cs typeface="Monaco" charset="0"/>
              </a:rPr>
              <a:t>#include &lt;</a:t>
            </a:r>
            <a:r>
              <a:rPr lang="en-US" sz="900" cap="none" dirty="0" err="1">
                <a:solidFill>
                  <a:srgbClr val="F2F2F2"/>
                </a:solidFill>
                <a:latin typeface="Monaco" charset="0"/>
                <a:ea typeface="Monaco" charset="0"/>
                <a:cs typeface="Monaco" charset="0"/>
              </a:rPr>
              <a:t>stdio.h</a:t>
            </a:r>
            <a:r>
              <a:rPr lang="en-US" sz="900" cap="none" dirty="0" smtClean="0">
                <a:solidFill>
                  <a:srgbClr val="F2F2F2"/>
                </a:solidFill>
                <a:latin typeface="Monaco" charset="0"/>
                <a:ea typeface="Monaco" charset="0"/>
                <a:cs typeface="Monaco" charset="0"/>
              </a:rPr>
              <a:t>&gt;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900" cap="none" dirty="0">
              <a:solidFill>
                <a:srgbClr val="F2F2F2"/>
              </a:solidFill>
              <a:latin typeface="Monaco" charset="0"/>
              <a:ea typeface="Monaco" charset="0"/>
              <a:cs typeface="Monaco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cap="none" dirty="0" err="1" smtClean="0">
                <a:solidFill>
                  <a:srgbClr val="F2F2F2"/>
                </a:solidFill>
                <a:latin typeface="Monaco" charset="0"/>
                <a:ea typeface="Monaco" charset="0"/>
                <a:cs typeface="Monaco" charset="0"/>
              </a:rPr>
              <a:t>int</a:t>
            </a:r>
            <a:r>
              <a:rPr lang="en-US" sz="900" cap="none" dirty="0" smtClean="0">
                <a:solidFill>
                  <a:srgbClr val="F2F2F2"/>
                </a:solidFill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en-US" sz="900" cap="none" dirty="0">
                <a:solidFill>
                  <a:srgbClr val="F2F2F2"/>
                </a:solidFill>
                <a:latin typeface="Monaco" charset="0"/>
                <a:ea typeface="Monaco" charset="0"/>
                <a:cs typeface="Monaco" charset="0"/>
              </a:rPr>
              <a:t>main (</a:t>
            </a:r>
            <a:r>
              <a:rPr lang="en-US" sz="900" cap="none" dirty="0" err="1">
                <a:solidFill>
                  <a:srgbClr val="F2F2F2"/>
                </a:solidFill>
                <a:latin typeface="Monaco" charset="0"/>
                <a:ea typeface="Monaco" charset="0"/>
                <a:cs typeface="Monaco" charset="0"/>
              </a:rPr>
              <a:t>int</a:t>
            </a:r>
            <a:r>
              <a:rPr lang="en-US" sz="900" cap="none" dirty="0">
                <a:solidFill>
                  <a:srgbClr val="F2F2F2"/>
                </a:solidFill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en-US" sz="900" cap="none" dirty="0" err="1">
                <a:solidFill>
                  <a:srgbClr val="F2F2F2"/>
                </a:solidFill>
                <a:latin typeface="Monaco" charset="0"/>
                <a:ea typeface="Monaco" charset="0"/>
                <a:cs typeface="Monaco" charset="0"/>
              </a:rPr>
              <a:t>argc</a:t>
            </a:r>
            <a:r>
              <a:rPr lang="en-US" sz="900" cap="none" dirty="0">
                <a:solidFill>
                  <a:srgbClr val="F2F2F2"/>
                </a:solidFill>
                <a:latin typeface="Monaco" charset="0"/>
                <a:ea typeface="Monaco" charset="0"/>
                <a:cs typeface="Monaco" charset="0"/>
              </a:rPr>
              <a:t>, char **</a:t>
            </a:r>
            <a:r>
              <a:rPr lang="en-US" sz="900" cap="none" dirty="0" err="1">
                <a:solidFill>
                  <a:srgbClr val="F2F2F2"/>
                </a:solidFill>
                <a:latin typeface="Monaco" charset="0"/>
                <a:ea typeface="Monaco" charset="0"/>
                <a:cs typeface="Monaco" charset="0"/>
              </a:rPr>
              <a:t>argv</a:t>
            </a:r>
            <a:r>
              <a:rPr lang="en-US" sz="900" cap="none" dirty="0">
                <a:solidFill>
                  <a:srgbClr val="F2F2F2"/>
                </a:solidFill>
                <a:latin typeface="Monaco" charset="0"/>
                <a:ea typeface="Monaco" charset="0"/>
                <a:cs typeface="Monaco" charset="0"/>
              </a:rPr>
              <a:t>) {	</a:t>
            </a:r>
            <a:endParaRPr lang="en-US" sz="900" cap="none" dirty="0" smtClean="0">
              <a:solidFill>
                <a:srgbClr val="F2F2F2"/>
              </a:solidFill>
              <a:latin typeface="Monaco" charset="0"/>
              <a:ea typeface="Monaco" charset="0"/>
              <a:cs typeface="Monaco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cap="none" dirty="0">
                <a:solidFill>
                  <a:srgbClr val="F2F2F2"/>
                </a:solidFill>
                <a:latin typeface="Monaco" charset="0"/>
                <a:ea typeface="Monaco" charset="0"/>
                <a:cs typeface="Monaco" charset="0"/>
              </a:rPr>
              <a:t>	</a:t>
            </a:r>
            <a:r>
              <a:rPr lang="en-US" sz="900" cap="none" dirty="0" err="1" smtClean="0">
                <a:solidFill>
                  <a:srgbClr val="F2F2F2"/>
                </a:solidFill>
                <a:latin typeface="Monaco" charset="0"/>
                <a:ea typeface="Monaco" charset="0"/>
                <a:cs typeface="Monaco" charset="0"/>
              </a:rPr>
              <a:t>int</a:t>
            </a:r>
            <a:r>
              <a:rPr lang="en-US" sz="900" cap="none" dirty="0" smtClean="0">
                <a:solidFill>
                  <a:srgbClr val="F2F2F2"/>
                </a:solidFill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en-US" sz="900" cap="none" dirty="0">
                <a:solidFill>
                  <a:srgbClr val="F2F2F2"/>
                </a:solidFill>
                <a:latin typeface="Monaco" charset="0"/>
                <a:ea typeface="Monaco" charset="0"/>
                <a:cs typeface="Monaco" charset="0"/>
              </a:rPr>
              <a:t>x;	</a:t>
            </a:r>
            <a:endParaRPr lang="en-US" sz="900" cap="none" dirty="0" smtClean="0">
              <a:solidFill>
                <a:srgbClr val="F2F2F2"/>
              </a:solidFill>
              <a:latin typeface="Monaco" charset="0"/>
              <a:ea typeface="Monaco" charset="0"/>
              <a:cs typeface="Monaco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cap="none" dirty="0">
                <a:solidFill>
                  <a:srgbClr val="F2F2F2"/>
                </a:solidFill>
                <a:latin typeface="Monaco" charset="0"/>
                <a:ea typeface="Monaco" charset="0"/>
                <a:cs typeface="Monaco" charset="0"/>
              </a:rPr>
              <a:t>	</a:t>
            </a:r>
            <a:r>
              <a:rPr lang="en-US" sz="900" cap="none" dirty="0" err="1" smtClean="0">
                <a:solidFill>
                  <a:srgbClr val="F2F2F2"/>
                </a:solidFill>
                <a:latin typeface="Monaco" charset="0"/>
                <a:ea typeface="Monaco" charset="0"/>
                <a:cs typeface="Monaco" charset="0"/>
              </a:rPr>
              <a:t>int</a:t>
            </a:r>
            <a:r>
              <a:rPr lang="en-US" sz="900" cap="none" dirty="0" smtClean="0">
                <a:solidFill>
                  <a:srgbClr val="F2F2F2"/>
                </a:solidFill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en-US" sz="900" cap="none" dirty="0">
                <a:solidFill>
                  <a:srgbClr val="F2F2F2"/>
                </a:solidFill>
                <a:latin typeface="Monaco" charset="0"/>
                <a:ea typeface="Monaco" charset="0"/>
                <a:cs typeface="Monaco" charset="0"/>
              </a:rPr>
              <a:t>y;	</a:t>
            </a:r>
            <a:endParaRPr lang="en-US" sz="900" cap="none" dirty="0" smtClean="0">
              <a:solidFill>
                <a:srgbClr val="F2F2F2"/>
              </a:solidFill>
              <a:latin typeface="Monaco" charset="0"/>
              <a:ea typeface="Monaco" charset="0"/>
              <a:cs typeface="Monaco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900" cap="none" dirty="0">
              <a:solidFill>
                <a:srgbClr val="F2F2F2"/>
              </a:solidFill>
              <a:latin typeface="Monaco" charset="0"/>
              <a:ea typeface="Monaco" charset="0"/>
              <a:cs typeface="Monaco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cap="none" dirty="0" smtClean="0">
                <a:solidFill>
                  <a:srgbClr val="F2F2F2"/>
                </a:solidFill>
                <a:latin typeface="Monaco" charset="0"/>
                <a:ea typeface="Monaco" charset="0"/>
                <a:cs typeface="Monaco" charset="0"/>
              </a:rPr>
              <a:t>	x </a:t>
            </a:r>
            <a:r>
              <a:rPr lang="en-US" sz="900" cap="none" dirty="0">
                <a:solidFill>
                  <a:srgbClr val="F2F2F2"/>
                </a:solidFill>
                <a:latin typeface="Monaco" charset="0"/>
                <a:ea typeface="Monaco" charset="0"/>
                <a:cs typeface="Monaco" charset="0"/>
              </a:rPr>
              <a:t>= 5;	</a:t>
            </a:r>
            <a:endParaRPr lang="en-US" sz="900" cap="none" dirty="0" smtClean="0">
              <a:solidFill>
                <a:srgbClr val="F2F2F2"/>
              </a:solidFill>
              <a:latin typeface="Monaco" charset="0"/>
              <a:ea typeface="Monaco" charset="0"/>
              <a:cs typeface="Monaco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cap="none" dirty="0">
                <a:solidFill>
                  <a:srgbClr val="F2F2F2"/>
                </a:solidFill>
                <a:latin typeface="Monaco" charset="0"/>
                <a:ea typeface="Monaco" charset="0"/>
                <a:cs typeface="Monaco" charset="0"/>
              </a:rPr>
              <a:t>	</a:t>
            </a:r>
            <a:r>
              <a:rPr lang="en-US" sz="900" cap="none" dirty="0" smtClean="0">
                <a:solidFill>
                  <a:srgbClr val="F2F2F2"/>
                </a:solidFill>
                <a:latin typeface="Monaco" charset="0"/>
                <a:ea typeface="Monaco" charset="0"/>
                <a:cs typeface="Monaco" charset="0"/>
              </a:rPr>
              <a:t>y </a:t>
            </a:r>
            <a:r>
              <a:rPr lang="en-US" sz="900" cap="none" dirty="0">
                <a:solidFill>
                  <a:srgbClr val="F2F2F2"/>
                </a:solidFill>
                <a:latin typeface="Monaco" charset="0"/>
                <a:ea typeface="Monaco" charset="0"/>
                <a:cs typeface="Monaco" charset="0"/>
              </a:rPr>
              <a:t>= 10;	</a:t>
            </a:r>
            <a:endParaRPr lang="en-US" sz="900" cap="none" dirty="0" smtClean="0">
              <a:solidFill>
                <a:srgbClr val="F2F2F2"/>
              </a:solidFill>
              <a:latin typeface="Monaco" charset="0"/>
              <a:ea typeface="Monaco" charset="0"/>
              <a:cs typeface="Monaco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900" cap="none" dirty="0">
              <a:solidFill>
                <a:srgbClr val="F2F2F2"/>
              </a:solidFill>
              <a:latin typeface="Monaco" charset="0"/>
              <a:ea typeface="Monaco" charset="0"/>
              <a:cs typeface="Monaco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cap="none" dirty="0" smtClean="0">
                <a:solidFill>
                  <a:srgbClr val="F2F2F2"/>
                </a:solidFill>
                <a:latin typeface="Monaco" charset="0"/>
                <a:ea typeface="Monaco" charset="0"/>
                <a:cs typeface="Monaco" charset="0"/>
              </a:rPr>
              <a:t>	</a:t>
            </a:r>
            <a:r>
              <a:rPr lang="en-US" sz="900" cap="none" dirty="0" err="1" smtClean="0">
                <a:solidFill>
                  <a:srgbClr val="00B0F0"/>
                </a:solidFill>
                <a:latin typeface="Monaco" charset="0"/>
                <a:ea typeface="Monaco" charset="0"/>
                <a:cs typeface="Monaco" charset="0"/>
              </a:rPr>
              <a:t>int</a:t>
            </a:r>
            <a:r>
              <a:rPr lang="en-US" sz="900" cap="none" dirty="0" smtClean="0">
                <a:solidFill>
                  <a:srgbClr val="00B0F0"/>
                </a:solidFill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en-US" sz="900" cap="none" dirty="0">
                <a:solidFill>
                  <a:srgbClr val="00B0F0"/>
                </a:solidFill>
                <a:latin typeface="Monaco" charset="0"/>
                <a:ea typeface="Monaco" charset="0"/>
                <a:cs typeface="Monaco" charset="0"/>
              </a:rPr>
              <a:t>result = x + y;</a:t>
            </a:r>
            <a:r>
              <a:rPr lang="en-US" sz="900" cap="none" dirty="0">
                <a:solidFill>
                  <a:srgbClr val="F2F2F2"/>
                </a:solidFill>
                <a:latin typeface="Monaco" charset="0"/>
                <a:ea typeface="Monaco" charset="0"/>
                <a:cs typeface="Monaco" charset="0"/>
              </a:rPr>
              <a:t>	</a:t>
            </a:r>
            <a:endParaRPr lang="en-US" sz="900" cap="none" dirty="0" smtClean="0">
              <a:solidFill>
                <a:srgbClr val="F2F2F2"/>
              </a:solidFill>
              <a:latin typeface="Monaco" charset="0"/>
              <a:ea typeface="Monaco" charset="0"/>
              <a:cs typeface="Monaco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cap="none" dirty="0">
                <a:solidFill>
                  <a:srgbClr val="F2F2F2"/>
                </a:solidFill>
                <a:latin typeface="Monaco" charset="0"/>
                <a:ea typeface="Monaco" charset="0"/>
                <a:cs typeface="Monaco" charset="0"/>
              </a:rPr>
              <a:t>	</a:t>
            </a:r>
            <a:r>
              <a:rPr lang="en-US" sz="900" cap="none" dirty="0" smtClean="0">
                <a:solidFill>
                  <a:srgbClr val="F2F2F2"/>
                </a:solidFill>
                <a:latin typeface="Monaco" charset="0"/>
                <a:ea typeface="Monaco" charset="0"/>
                <a:cs typeface="Monaco" charset="0"/>
              </a:rPr>
              <a:t>result </a:t>
            </a:r>
            <a:r>
              <a:rPr lang="en-US" sz="900" cap="none" dirty="0">
                <a:solidFill>
                  <a:srgbClr val="F2F2F2"/>
                </a:solidFill>
                <a:latin typeface="Monaco" charset="0"/>
                <a:ea typeface="Monaco" charset="0"/>
                <a:cs typeface="Monaco" charset="0"/>
              </a:rPr>
              <a:t>*= 2;	</a:t>
            </a:r>
            <a:endParaRPr lang="en-US" sz="900" cap="none" dirty="0" smtClean="0">
              <a:solidFill>
                <a:srgbClr val="F2F2F2"/>
              </a:solidFill>
              <a:latin typeface="Monaco" charset="0"/>
              <a:ea typeface="Monaco" charset="0"/>
              <a:cs typeface="Monaco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900" cap="none" dirty="0">
              <a:solidFill>
                <a:srgbClr val="F2F2F2"/>
              </a:solidFill>
              <a:latin typeface="Monaco" charset="0"/>
              <a:ea typeface="Monaco" charset="0"/>
              <a:cs typeface="Monaco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cap="none" dirty="0" smtClean="0">
                <a:solidFill>
                  <a:srgbClr val="F2F2F2"/>
                </a:solidFill>
                <a:latin typeface="Monaco" charset="0"/>
                <a:ea typeface="Monaco" charset="0"/>
                <a:cs typeface="Monaco" charset="0"/>
              </a:rPr>
              <a:t>	return </a:t>
            </a:r>
            <a:r>
              <a:rPr lang="en-US" sz="900" cap="none" dirty="0">
                <a:solidFill>
                  <a:srgbClr val="F2F2F2"/>
                </a:solidFill>
                <a:latin typeface="Monaco" charset="0"/>
                <a:ea typeface="Monaco" charset="0"/>
                <a:cs typeface="Monaco" charset="0"/>
              </a:rPr>
              <a:t>0</a:t>
            </a:r>
            <a:r>
              <a:rPr lang="en-US" sz="900" cap="none" dirty="0" smtClean="0">
                <a:solidFill>
                  <a:srgbClr val="F2F2F2"/>
                </a:solidFill>
                <a:latin typeface="Monaco" charset="0"/>
                <a:ea typeface="Monaco" charset="0"/>
                <a:cs typeface="Monaco" charset="0"/>
              </a:rPr>
              <a:t>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cap="none" dirty="0" smtClean="0">
                <a:solidFill>
                  <a:srgbClr val="F2F2F2"/>
                </a:solidFill>
                <a:latin typeface="Monaco" charset="0"/>
                <a:ea typeface="Monaco" charset="0"/>
                <a:cs typeface="Monaco" charset="0"/>
              </a:rPr>
              <a:t>}</a:t>
            </a:r>
            <a:endParaRPr lang="en-US" sz="900" cap="none" dirty="0">
              <a:latin typeface="Monaco" charset="0"/>
              <a:ea typeface="Monaco" charset="0"/>
              <a:cs typeface="Monaco" charset="0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980767" y="1825625"/>
            <a:ext cx="5115233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cap="small" baseline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cap="small" baseline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cap="small" baseline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cap="small" baseline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cap="small" baseline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mr-IN" sz="1050" cap="none" dirty="0" smtClean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mr-IN" sz="1050" cap="none" dirty="0" err="1" smtClean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gdb</a:t>
            </a:r>
            <a:r>
              <a:rPr lang="mr-IN" sz="1050" cap="none" dirty="0" smtClean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) </a:t>
            </a:r>
            <a:r>
              <a:rPr lang="en-US" sz="1050" cap="none" dirty="0" err="1" smtClean="0">
                <a:latin typeface="Monaco" charset="0"/>
                <a:ea typeface="Monaco" charset="0"/>
                <a:cs typeface="Monaco" charset="0"/>
              </a:rPr>
              <a:t>ni</a:t>
            </a:r>
            <a:endParaRPr lang="mr-IN" sz="1050" cap="none" dirty="0" smtClean="0">
              <a:solidFill>
                <a:srgbClr val="FFFF00"/>
              </a:solidFill>
              <a:latin typeface="Monaco" charset="0"/>
              <a:ea typeface="Monaco" charset="0"/>
              <a:cs typeface="Monaco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050" cap="none" dirty="0" smtClean="0">
                <a:latin typeface="Monaco" charset="0"/>
                <a:ea typeface="Monaco" charset="0"/>
                <a:cs typeface="Monaco" charset="0"/>
              </a:rPr>
              <a:t>0x080483f2 </a:t>
            </a:r>
            <a:r>
              <a:rPr lang="en-US" sz="1050" cap="none" dirty="0">
                <a:latin typeface="Monaco" charset="0"/>
                <a:ea typeface="Monaco" charset="0"/>
                <a:cs typeface="Monaco" charset="0"/>
              </a:rPr>
              <a:t>in main ()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050" cap="none" dirty="0">
                <a:latin typeface="Monaco" charset="0"/>
                <a:ea typeface="Monaco" charset="0"/>
                <a:cs typeface="Monaco" charset="0"/>
              </a:rPr>
              <a:t>1: x/10i $</a:t>
            </a:r>
            <a:r>
              <a:rPr lang="en-US" sz="1050" cap="none" dirty="0" err="1">
                <a:latin typeface="Monaco" charset="0"/>
                <a:ea typeface="Monaco" charset="0"/>
                <a:cs typeface="Monaco" charset="0"/>
              </a:rPr>
              <a:t>eip</a:t>
            </a:r>
            <a:endParaRPr lang="en-US" sz="1050" cap="none" dirty="0">
              <a:latin typeface="Monaco" charset="0"/>
              <a:ea typeface="Monaco" charset="0"/>
              <a:cs typeface="Monaco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mr-IN" sz="1050" cap="none" dirty="0">
                <a:latin typeface="Monaco" charset="0"/>
                <a:ea typeface="Monaco" charset="0"/>
                <a:cs typeface="Monaco" charset="0"/>
              </a:rPr>
              <a:t>=&gt; </a:t>
            </a:r>
            <a:r>
              <a:rPr lang="mr-IN" sz="1050" cap="none" dirty="0">
                <a:solidFill>
                  <a:srgbClr val="00B0F0"/>
                </a:solidFill>
                <a:latin typeface="Monaco" charset="0"/>
                <a:ea typeface="Monaco" charset="0"/>
                <a:cs typeface="Monaco" charset="0"/>
              </a:rPr>
              <a:t>0x80483f2 &lt;main+23&gt;:	</a:t>
            </a:r>
            <a:r>
              <a:rPr lang="mr-IN" sz="1050" cap="none" dirty="0" err="1">
                <a:solidFill>
                  <a:srgbClr val="00B0F0"/>
                </a:solidFill>
                <a:latin typeface="Monaco" charset="0"/>
                <a:ea typeface="Monaco" charset="0"/>
                <a:cs typeface="Monaco" charset="0"/>
              </a:rPr>
              <a:t>mov</a:t>
            </a:r>
            <a:r>
              <a:rPr lang="mr-IN" sz="1050" cap="none" dirty="0">
                <a:solidFill>
                  <a:srgbClr val="00B0F0"/>
                </a:solidFill>
                <a:latin typeface="Monaco" charset="0"/>
                <a:ea typeface="Monaco" charset="0"/>
                <a:cs typeface="Monaco" charset="0"/>
              </a:rPr>
              <a:t>    </a:t>
            </a:r>
            <a:r>
              <a:rPr lang="mr-IN" sz="1050" cap="none" dirty="0" err="1">
                <a:solidFill>
                  <a:srgbClr val="00B0F0"/>
                </a:solidFill>
                <a:latin typeface="Monaco" charset="0"/>
                <a:ea typeface="Monaco" charset="0"/>
                <a:cs typeface="Monaco" charset="0"/>
              </a:rPr>
              <a:t>eax,DWORD</a:t>
            </a:r>
            <a:r>
              <a:rPr lang="mr-IN" sz="1050" cap="none" dirty="0">
                <a:solidFill>
                  <a:srgbClr val="00B0F0"/>
                </a:solidFill>
                <a:latin typeface="Monaco" charset="0"/>
                <a:ea typeface="Monaco" charset="0"/>
                <a:cs typeface="Monaco" charset="0"/>
              </a:rPr>
              <a:t> PTR [ebp-0x8]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mr-IN" sz="1050" cap="none" dirty="0">
                <a:latin typeface="Monaco" charset="0"/>
                <a:ea typeface="Monaco" charset="0"/>
                <a:cs typeface="Monaco" charset="0"/>
              </a:rPr>
              <a:t>   0x80483f5 &lt;main+26&gt;:	</a:t>
            </a:r>
            <a:r>
              <a:rPr lang="mr-IN" sz="1050" cap="none" dirty="0" err="1">
                <a:latin typeface="Monaco" charset="0"/>
                <a:ea typeface="Monaco" charset="0"/>
                <a:cs typeface="Monaco" charset="0"/>
              </a:rPr>
              <a:t>add</a:t>
            </a:r>
            <a:r>
              <a:rPr lang="mr-IN" sz="1050" cap="none" dirty="0">
                <a:latin typeface="Monaco" charset="0"/>
                <a:ea typeface="Monaco" charset="0"/>
                <a:cs typeface="Monaco" charset="0"/>
              </a:rPr>
              <a:t>    </a:t>
            </a:r>
            <a:r>
              <a:rPr lang="mr-IN" sz="1050" cap="none" dirty="0" err="1">
                <a:latin typeface="Monaco" charset="0"/>
                <a:ea typeface="Monaco" charset="0"/>
                <a:cs typeface="Monaco" charset="0"/>
              </a:rPr>
              <a:t>eax,edx</a:t>
            </a:r>
            <a:endParaRPr lang="mr-IN" sz="1050" cap="none" dirty="0">
              <a:latin typeface="Monaco" charset="0"/>
              <a:ea typeface="Monaco" charset="0"/>
              <a:cs typeface="Monaco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mr-IN" sz="1050" cap="none" dirty="0">
                <a:latin typeface="Monaco" charset="0"/>
                <a:ea typeface="Monaco" charset="0"/>
                <a:cs typeface="Monaco" charset="0"/>
              </a:rPr>
              <a:t>   0x80483f7 &lt;main+28&gt;:	</a:t>
            </a:r>
            <a:r>
              <a:rPr lang="mr-IN" sz="1050" cap="none" dirty="0" err="1">
                <a:latin typeface="Monaco" charset="0"/>
                <a:ea typeface="Monaco" charset="0"/>
                <a:cs typeface="Monaco" charset="0"/>
              </a:rPr>
              <a:t>mov</a:t>
            </a:r>
            <a:r>
              <a:rPr lang="mr-IN" sz="1050" cap="none" dirty="0">
                <a:latin typeface="Monaco" charset="0"/>
                <a:ea typeface="Monaco" charset="0"/>
                <a:cs typeface="Monaco" charset="0"/>
              </a:rPr>
              <a:t>    DWORD PTR [ebp-0x4],</a:t>
            </a:r>
            <a:r>
              <a:rPr lang="mr-IN" sz="1050" cap="none" dirty="0" err="1">
                <a:latin typeface="Monaco" charset="0"/>
                <a:ea typeface="Monaco" charset="0"/>
                <a:cs typeface="Monaco" charset="0"/>
              </a:rPr>
              <a:t>eax</a:t>
            </a:r>
            <a:endParaRPr lang="mr-IN" sz="1050" cap="none" dirty="0">
              <a:latin typeface="Monaco" charset="0"/>
              <a:ea typeface="Monaco" charset="0"/>
              <a:cs typeface="Monaco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mr-IN" sz="1050" cap="none" dirty="0">
                <a:latin typeface="Monaco" charset="0"/>
                <a:ea typeface="Monaco" charset="0"/>
                <a:cs typeface="Monaco" charset="0"/>
              </a:rPr>
              <a:t>   0x80483fa &lt;main+31&gt;:	</a:t>
            </a:r>
            <a:r>
              <a:rPr lang="mr-IN" sz="1050" cap="none" dirty="0" err="1">
                <a:latin typeface="Monaco" charset="0"/>
                <a:ea typeface="Monaco" charset="0"/>
                <a:cs typeface="Monaco" charset="0"/>
              </a:rPr>
              <a:t>shl</a:t>
            </a:r>
            <a:r>
              <a:rPr lang="mr-IN" sz="1050" cap="none" dirty="0">
                <a:latin typeface="Monaco" charset="0"/>
                <a:ea typeface="Monaco" charset="0"/>
                <a:cs typeface="Monaco" charset="0"/>
              </a:rPr>
              <a:t>    DWORD PTR [ebp-0x4],1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mr-IN" sz="1050" cap="none" dirty="0">
                <a:latin typeface="Monaco" charset="0"/>
                <a:ea typeface="Monaco" charset="0"/>
                <a:cs typeface="Monaco" charset="0"/>
              </a:rPr>
              <a:t>   0x80483fd &lt;main+34&gt;:	</a:t>
            </a:r>
            <a:r>
              <a:rPr lang="mr-IN" sz="1050" cap="none" dirty="0" err="1">
                <a:latin typeface="Monaco" charset="0"/>
                <a:ea typeface="Monaco" charset="0"/>
                <a:cs typeface="Monaco" charset="0"/>
              </a:rPr>
              <a:t>mov</a:t>
            </a:r>
            <a:r>
              <a:rPr lang="mr-IN" sz="1050" cap="none" dirty="0">
                <a:latin typeface="Monaco" charset="0"/>
                <a:ea typeface="Monaco" charset="0"/>
                <a:cs typeface="Monaco" charset="0"/>
              </a:rPr>
              <a:t>    eax,0x0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050" cap="none" dirty="0">
                <a:latin typeface="Monaco" charset="0"/>
                <a:ea typeface="Monaco" charset="0"/>
                <a:cs typeface="Monaco" charset="0"/>
              </a:rPr>
              <a:t>   0x8048402 &lt;main+39&gt;:	leave 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mr-IN" sz="1050" cap="none" dirty="0">
                <a:latin typeface="Monaco" charset="0"/>
                <a:ea typeface="Monaco" charset="0"/>
                <a:cs typeface="Monaco" charset="0"/>
              </a:rPr>
              <a:t>   0x8048403 &lt;main+40&gt;:	</a:t>
            </a:r>
            <a:r>
              <a:rPr lang="mr-IN" sz="1050" cap="none" dirty="0" err="1">
                <a:latin typeface="Monaco" charset="0"/>
                <a:ea typeface="Monaco" charset="0"/>
                <a:cs typeface="Monaco" charset="0"/>
              </a:rPr>
              <a:t>ret</a:t>
            </a:r>
            <a:r>
              <a:rPr lang="mr-IN" sz="1050" cap="none" dirty="0">
                <a:latin typeface="Monaco" charset="0"/>
                <a:ea typeface="Monaco" charset="0"/>
                <a:cs typeface="Monaco" charset="0"/>
              </a:rPr>
              <a:t>    </a:t>
            </a:r>
            <a:endParaRPr lang="en-US" sz="1050" cap="none" dirty="0" smtClean="0">
              <a:latin typeface="Monaco" charset="0"/>
              <a:ea typeface="Monaco" charset="0"/>
              <a:cs typeface="Monaco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050" cap="none" dirty="0">
              <a:latin typeface="Monaco" charset="0"/>
              <a:ea typeface="Monaco" charset="0"/>
              <a:cs typeface="Monaco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050" cap="none" dirty="0" smtClean="0">
              <a:latin typeface="Monaco" charset="0"/>
              <a:ea typeface="Monaco" charset="0"/>
              <a:cs typeface="Monaco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mr-IN" sz="1050" cap="none" dirty="0">
              <a:latin typeface="Monaco" charset="0"/>
              <a:ea typeface="Monaco" charset="0"/>
              <a:cs typeface="Monaco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mr-IN" sz="1050" cap="none" dirty="0" smtClean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mr-IN" sz="1050" cap="none" dirty="0" err="1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gdb</a:t>
            </a:r>
            <a:r>
              <a:rPr lang="mr-IN" sz="1050" cap="none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) </a:t>
            </a:r>
            <a:r>
              <a:rPr lang="en-US" sz="1050" cap="none" dirty="0" err="1" smtClean="0">
                <a:latin typeface="Monaco" charset="0"/>
                <a:ea typeface="Monaco" charset="0"/>
                <a:cs typeface="Monaco" charset="0"/>
              </a:rPr>
              <a:t>ni</a:t>
            </a:r>
            <a:endParaRPr lang="mr-IN" sz="1050" cap="none" dirty="0">
              <a:solidFill>
                <a:srgbClr val="FFFF00"/>
              </a:solidFill>
              <a:latin typeface="Monaco" charset="0"/>
              <a:ea typeface="Monaco" charset="0"/>
              <a:cs typeface="Monaco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050" cap="none" dirty="0">
                <a:latin typeface="Monaco" charset="0"/>
                <a:ea typeface="Monaco" charset="0"/>
                <a:cs typeface="Monaco" charset="0"/>
              </a:rPr>
              <a:t>0x080483f5 in main ()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050" cap="none" dirty="0">
                <a:latin typeface="Monaco" charset="0"/>
                <a:ea typeface="Monaco" charset="0"/>
                <a:cs typeface="Monaco" charset="0"/>
              </a:rPr>
              <a:t>1: x/10i $</a:t>
            </a:r>
            <a:r>
              <a:rPr lang="en-US" sz="1050" cap="none" dirty="0" err="1">
                <a:latin typeface="Monaco" charset="0"/>
                <a:ea typeface="Monaco" charset="0"/>
                <a:cs typeface="Monaco" charset="0"/>
              </a:rPr>
              <a:t>eip</a:t>
            </a:r>
            <a:endParaRPr lang="en-US" sz="1050" cap="none" dirty="0">
              <a:latin typeface="Monaco" charset="0"/>
              <a:ea typeface="Monaco" charset="0"/>
              <a:cs typeface="Monaco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mr-IN" sz="1050" cap="none" dirty="0">
                <a:latin typeface="Monaco" charset="0"/>
                <a:ea typeface="Monaco" charset="0"/>
                <a:cs typeface="Monaco" charset="0"/>
              </a:rPr>
              <a:t>=&gt; </a:t>
            </a:r>
            <a:r>
              <a:rPr lang="mr-IN" sz="1050" cap="none" dirty="0">
                <a:solidFill>
                  <a:srgbClr val="00B0F0"/>
                </a:solidFill>
                <a:latin typeface="Monaco" charset="0"/>
                <a:ea typeface="Monaco" charset="0"/>
                <a:cs typeface="Monaco" charset="0"/>
              </a:rPr>
              <a:t>0x80483f5 &lt;main+26&gt;:	</a:t>
            </a:r>
            <a:r>
              <a:rPr lang="mr-IN" sz="1050" cap="none" dirty="0" err="1">
                <a:solidFill>
                  <a:srgbClr val="00B0F0"/>
                </a:solidFill>
                <a:latin typeface="Monaco" charset="0"/>
                <a:ea typeface="Monaco" charset="0"/>
                <a:cs typeface="Monaco" charset="0"/>
              </a:rPr>
              <a:t>add</a:t>
            </a:r>
            <a:r>
              <a:rPr lang="mr-IN" sz="1050" cap="none" dirty="0">
                <a:solidFill>
                  <a:srgbClr val="00B0F0"/>
                </a:solidFill>
                <a:latin typeface="Monaco" charset="0"/>
                <a:ea typeface="Monaco" charset="0"/>
                <a:cs typeface="Monaco" charset="0"/>
              </a:rPr>
              <a:t>    </a:t>
            </a:r>
            <a:r>
              <a:rPr lang="mr-IN" sz="1050" cap="none" dirty="0" err="1">
                <a:solidFill>
                  <a:srgbClr val="00B0F0"/>
                </a:solidFill>
                <a:latin typeface="Monaco" charset="0"/>
                <a:ea typeface="Monaco" charset="0"/>
                <a:cs typeface="Monaco" charset="0"/>
              </a:rPr>
              <a:t>eax,edx</a:t>
            </a:r>
            <a:endParaRPr lang="mr-IN" sz="1050" cap="none" dirty="0">
              <a:solidFill>
                <a:srgbClr val="00B0F0"/>
              </a:solidFill>
              <a:latin typeface="Monaco" charset="0"/>
              <a:ea typeface="Monaco" charset="0"/>
              <a:cs typeface="Monaco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mr-IN" sz="1050" cap="none" dirty="0">
                <a:latin typeface="Monaco" charset="0"/>
                <a:ea typeface="Monaco" charset="0"/>
                <a:cs typeface="Monaco" charset="0"/>
              </a:rPr>
              <a:t>   0x80483f7 &lt;main+28&gt;:	</a:t>
            </a:r>
            <a:r>
              <a:rPr lang="mr-IN" sz="1050" cap="none" dirty="0" err="1">
                <a:latin typeface="Monaco" charset="0"/>
                <a:ea typeface="Monaco" charset="0"/>
                <a:cs typeface="Monaco" charset="0"/>
              </a:rPr>
              <a:t>mov</a:t>
            </a:r>
            <a:r>
              <a:rPr lang="mr-IN" sz="1050" cap="none" dirty="0">
                <a:latin typeface="Monaco" charset="0"/>
                <a:ea typeface="Monaco" charset="0"/>
                <a:cs typeface="Monaco" charset="0"/>
              </a:rPr>
              <a:t>    DWORD PTR [ebp-0x4],</a:t>
            </a:r>
            <a:r>
              <a:rPr lang="mr-IN" sz="1050" cap="none" dirty="0" err="1">
                <a:latin typeface="Monaco" charset="0"/>
                <a:ea typeface="Monaco" charset="0"/>
                <a:cs typeface="Monaco" charset="0"/>
              </a:rPr>
              <a:t>eax</a:t>
            </a:r>
            <a:endParaRPr lang="mr-IN" sz="1050" cap="none" dirty="0">
              <a:latin typeface="Monaco" charset="0"/>
              <a:ea typeface="Monaco" charset="0"/>
              <a:cs typeface="Monaco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mr-IN" sz="1050" cap="none" dirty="0">
                <a:latin typeface="Monaco" charset="0"/>
                <a:ea typeface="Monaco" charset="0"/>
                <a:cs typeface="Monaco" charset="0"/>
              </a:rPr>
              <a:t>   0x80483fa &lt;main+31&gt;:	</a:t>
            </a:r>
            <a:r>
              <a:rPr lang="mr-IN" sz="1050" cap="none" dirty="0" err="1">
                <a:latin typeface="Monaco" charset="0"/>
                <a:ea typeface="Monaco" charset="0"/>
                <a:cs typeface="Monaco" charset="0"/>
              </a:rPr>
              <a:t>shl</a:t>
            </a:r>
            <a:r>
              <a:rPr lang="mr-IN" sz="1050" cap="none" dirty="0">
                <a:latin typeface="Monaco" charset="0"/>
                <a:ea typeface="Monaco" charset="0"/>
                <a:cs typeface="Monaco" charset="0"/>
              </a:rPr>
              <a:t>    DWORD PTR [ebp-0x4],1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mr-IN" sz="1050" cap="none" dirty="0">
                <a:latin typeface="Monaco" charset="0"/>
                <a:ea typeface="Monaco" charset="0"/>
                <a:cs typeface="Monaco" charset="0"/>
              </a:rPr>
              <a:t>   0x80483fd &lt;main+34&gt;:	</a:t>
            </a:r>
            <a:r>
              <a:rPr lang="mr-IN" sz="1050" cap="none" dirty="0" err="1">
                <a:latin typeface="Monaco" charset="0"/>
                <a:ea typeface="Monaco" charset="0"/>
                <a:cs typeface="Monaco" charset="0"/>
              </a:rPr>
              <a:t>mov</a:t>
            </a:r>
            <a:r>
              <a:rPr lang="mr-IN" sz="1050" cap="none" dirty="0">
                <a:latin typeface="Monaco" charset="0"/>
                <a:ea typeface="Monaco" charset="0"/>
                <a:cs typeface="Monaco" charset="0"/>
              </a:rPr>
              <a:t>    eax,0x0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050" cap="none" dirty="0">
                <a:latin typeface="Monaco" charset="0"/>
                <a:ea typeface="Monaco" charset="0"/>
                <a:cs typeface="Monaco" charset="0"/>
              </a:rPr>
              <a:t>   0x8048402 &lt;main+39&gt;:	leave 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mr-IN" sz="1050" cap="none" dirty="0">
                <a:latin typeface="Monaco" charset="0"/>
                <a:ea typeface="Monaco" charset="0"/>
                <a:cs typeface="Monaco" charset="0"/>
              </a:rPr>
              <a:t>   0x8048403 &lt;main+40&gt;:	</a:t>
            </a:r>
            <a:r>
              <a:rPr lang="mr-IN" sz="1050" cap="none" dirty="0" err="1">
                <a:latin typeface="Monaco" charset="0"/>
                <a:ea typeface="Monaco" charset="0"/>
                <a:cs typeface="Monaco" charset="0"/>
              </a:rPr>
              <a:t>ret</a:t>
            </a:r>
            <a:r>
              <a:rPr lang="mr-IN" sz="1050" cap="none" dirty="0">
                <a:latin typeface="Monaco" charset="0"/>
                <a:ea typeface="Monaco" charset="0"/>
                <a:cs typeface="Monaco" charset="0"/>
              </a:rPr>
              <a:t>    </a:t>
            </a:r>
          </a:p>
        </p:txBody>
      </p:sp>
    </p:spTree>
    <p:extLst>
      <p:ext uri="{BB962C8B-B14F-4D97-AF65-F5344CB8AC3E}">
        <p14:creationId xmlns:p14="http://schemas.microsoft.com/office/powerpoint/2010/main" val="1484324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dynamic reverse engineering example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660922" y="1825625"/>
            <a:ext cx="511523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cap="small" baseline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cap="small" baseline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cap="small" baseline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cap="small" baseline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cap="small" baseline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cap="none" dirty="0">
                <a:solidFill>
                  <a:srgbClr val="F2F2F2"/>
                </a:solidFill>
                <a:latin typeface="Monaco" charset="0"/>
                <a:ea typeface="Monaco" charset="0"/>
                <a:cs typeface="Monaco" charset="0"/>
              </a:rPr>
              <a:t>#include &lt;</a:t>
            </a:r>
            <a:r>
              <a:rPr lang="en-US" sz="900" cap="none" dirty="0" err="1">
                <a:solidFill>
                  <a:srgbClr val="F2F2F2"/>
                </a:solidFill>
                <a:latin typeface="Monaco" charset="0"/>
                <a:ea typeface="Monaco" charset="0"/>
                <a:cs typeface="Monaco" charset="0"/>
              </a:rPr>
              <a:t>stdio.h</a:t>
            </a:r>
            <a:r>
              <a:rPr lang="en-US" sz="900" cap="none" dirty="0" smtClean="0">
                <a:solidFill>
                  <a:srgbClr val="F2F2F2"/>
                </a:solidFill>
                <a:latin typeface="Monaco" charset="0"/>
                <a:ea typeface="Monaco" charset="0"/>
                <a:cs typeface="Monaco" charset="0"/>
              </a:rPr>
              <a:t>&gt;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900" cap="none" dirty="0">
              <a:solidFill>
                <a:srgbClr val="F2F2F2"/>
              </a:solidFill>
              <a:latin typeface="Monaco" charset="0"/>
              <a:ea typeface="Monaco" charset="0"/>
              <a:cs typeface="Monaco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cap="none" dirty="0" err="1" smtClean="0">
                <a:solidFill>
                  <a:srgbClr val="F2F2F2"/>
                </a:solidFill>
                <a:latin typeface="Monaco" charset="0"/>
                <a:ea typeface="Monaco" charset="0"/>
                <a:cs typeface="Monaco" charset="0"/>
              </a:rPr>
              <a:t>int</a:t>
            </a:r>
            <a:r>
              <a:rPr lang="en-US" sz="900" cap="none" dirty="0" smtClean="0">
                <a:solidFill>
                  <a:srgbClr val="F2F2F2"/>
                </a:solidFill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en-US" sz="900" cap="none" dirty="0">
                <a:solidFill>
                  <a:srgbClr val="F2F2F2"/>
                </a:solidFill>
                <a:latin typeface="Monaco" charset="0"/>
                <a:ea typeface="Monaco" charset="0"/>
                <a:cs typeface="Monaco" charset="0"/>
              </a:rPr>
              <a:t>main (</a:t>
            </a:r>
            <a:r>
              <a:rPr lang="en-US" sz="900" cap="none" dirty="0" err="1">
                <a:solidFill>
                  <a:srgbClr val="F2F2F2"/>
                </a:solidFill>
                <a:latin typeface="Monaco" charset="0"/>
                <a:ea typeface="Monaco" charset="0"/>
                <a:cs typeface="Monaco" charset="0"/>
              </a:rPr>
              <a:t>int</a:t>
            </a:r>
            <a:r>
              <a:rPr lang="en-US" sz="900" cap="none" dirty="0">
                <a:solidFill>
                  <a:srgbClr val="F2F2F2"/>
                </a:solidFill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en-US" sz="900" cap="none" dirty="0" err="1">
                <a:solidFill>
                  <a:srgbClr val="F2F2F2"/>
                </a:solidFill>
                <a:latin typeface="Monaco" charset="0"/>
                <a:ea typeface="Monaco" charset="0"/>
                <a:cs typeface="Monaco" charset="0"/>
              </a:rPr>
              <a:t>argc</a:t>
            </a:r>
            <a:r>
              <a:rPr lang="en-US" sz="900" cap="none" dirty="0">
                <a:solidFill>
                  <a:srgbClr val="F2F2F2"/>
                </a:solidFill>
                <a:latin typeface="Monaco" charset="0"/>
                <a:ea typeface="Monaco" charset="0"/>
                <a:cs typeface="Monaco" charset="0"/>
              </a:rPr>
              <a:t>, char **</a:t>
            </a:r>
            <a:r>
              <a:rPr lang="en-US" sz="900" cap="none" dirty="0" err="1">
                <a:solidFill>
                  <a:srgbClr val="F2F2F2"/>
                </a:solidFill>
                <a:latin typeface="Monaco" charset="0"/>
                <a:ea typeface="Monaco" charset="0"/>
                <a:cs typeface="Monaco" charset="0"/>
              </a:rPr>
              <a:t>argv</a:t>
            </a:r>
            <a:r>
              <a:rPr lang="en-US" sz="900" cap="none" dirty="0">
                <a:solidFill>
                  <a:srgbClr val="F2F2F2"/>
                </a:solidFill>
                <a:latin typeface="Monaco" charset="0"/>
                <a:ea typeface="Monaco" charset="0"/>
                <a:cs typeface="Monaco" charset="0"/>
              </a:rPr>
              <a:t>) {	</a:t>
            </a:r>
            <a:endParaRPr lang="en-US" sz="900" cap="none" dirty="0" smtClean="0">
              <a:solidFill>
                <a:srgbClr val="F2F2F2"/>
              </a:solidFill>
              <a:latin typeface="Monaco" charset="0"/>
              <a:ea typeface="Monaco" charset="0"/>
              <a:cs typeface="Monaco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cap="none" dirty="0">
                <a:solidFill>
                  <a:srgbClr val="F2F2F2"/>
                </a:solidFill>
                <a:latin typeface="Monaco" charset="0"/>
                <a:ea typeface="Monaco" charset="0"/>
                <a:cs typeface="Monaco" charset="0"/>
              </a:rPr>
              <a:t>	</a:t>
            </a:r>
            <a:r>
              <a:rPr lang="en-US" sz="900" cap="none" dirty="0" err="1" smtClean="0">
                <a:solidFill>
                  <a:srgbClr val="F2F2F2"/>
                </a:solidFill>
                <a:latin typeface="Monaco" charset="0"/>
                <a:ea typeface="Monaco" charset="0"/>
                <a:cs typeface="Monaco" charset="0"/>
              </a:rPr>
              <a:t>int</a:t>
            </a:r>
            <a:r>
              <a:rPr lang="en-US" sz="900" cap="none" dirty="0" smtClean="0">
                <a:solidFill>
                  <a:srgbClr val="F2F2F2"/>
                </a:solidFill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en-US" sz="900" cap="none" dirty="0">
                <a:solidFill>
                  <a:srgbClr val="F2F2F2"/>
                </a:solidFill>
                <a:latin typeface="Monaco" charset="0"/>
                <a:ea typeface="Monaco" charset="0"/>
                <a:cs typeface="Monaco" charset="0"/>
              </a:rPr>
              <a:t>x;	</a:t>
            </a:r>
            <a:endParaRPr lang="en-US" sz="900" cap="none" dirty="0" smtClean="0">
              <a:solidFill>
                <a:srgbClr val="F2F2F2"/>
              </a:solidFill>
              <a:latin typeface="Monaco" charset="0"/>
              <a:ea typeface="Monaco" charset="0"/>
              <a:cs typeface="Monaco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cap="none" dirty="0">
                <a:solidFill>
                  <a:srgbClr val="F2F2F2"/>
                </a:solidFill>
                <a:latin typeface="Monaco" charset="0"/>
                <a:ea typeface="Monaco" charset="0"/>
                <a:cs typeface="Monaco" charset="0"/>
              </a:rPr>
              <a:t>	</a:t>
            </a:r>
            <a:r>
              <a:rPr lang="en-US" sz="900" cap="none" dirty="0" err="1" smtClean="0">
                <a:solidFill>
                  <a:srgbClr val="F2F2F2"/>
                </a:solidFill>
                <a:latin typeface="Monaco" charset="0"/>
                <a:ea typeface="Monaco" charset="0"/>
                <a:cs typeface="Monaco" charset="0"/>
              </a:rPr>
              <a:t>int</a:t>
            </a:r>
            <a:r>
              <a:rPr lang="en-US" sz="900" cap="none" dirty="0" smtClean="0">
                <a:solidFill>
                  <a:srgbClr val="F2F2F2"/>
                </a:solidFill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en-US" sz="900" cap="none" dirty="0">
                <a:solidFill>
                  <a:srgbClr val="F2F2F2"/>
                </a:solidFill>
                <a:latin typeface="Monaco" charset="0"/>
                <a:ea typeface="Monaco" charset="0"/>
                <a:cs typeface="Monaco" charset="0"/>
              </a:rPr>
              <a:t>y;	</a:t>
            </a:r>
            <a:endParaRPr lang="en-US" sz="900" cap="none" dirty="0" smtClean="0">
              <a:solidFill>
                <a:srgbClr val="F2F2F2"/>
              </a:solidFill>
              <a:latin typeface="Monaco" charset="0"/>
              <a:ea typeface="Monaco" charset="0"/>
              <a:cs typeface="Monaco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900" cap="none" dirty="0">
              <a:solidFill>
                <a:srgbClr val="F2F2F2"/>
              </a:solidFill>
              <a:latin typeface="Monaco" charset="0"/>
              <a:ea typeface="Monaco" charset="0"/>
              <a:cs typeface="Monaco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cap="none" dirty="0" smtClean="0">
                <a:solidFill>
                  <a:srgbClr val="F2F2F2"/>
                </a:solidFill>
                <a:latin typeface="Monaco" charset="0"/>
                <a:ea typeface="Monaco" charset="0"/>
                <a:cs typeface="Monaco" charset="0"/>
              </a:rPr>
              <a:t>	x </a:t>
            </a:r>
            <a:r>
              <a:rPr lang="en-US" sz="900" cap="none" dirty="0">
                <a:solidFill>
                  <a:srgbClr val="F2F2F2"/>
                </a:solidFill>
                <a:latin typeface="Monaco" charset="0"/>
                <a:ea typeface="Monaco" charset="0"/>
                <a:cs typeface="Monaco" charset="0"/>
              </a:rPr>
              <a:t>= 5;	</a:t>
            </a:r>
            <a:endParaRPr lang="en-US" sz="900" cap="none" dirty="0" smtClean="0">
              <a:solidFill>
                <a:srgbClr val="F2F2F2"/>
              </a:solidFill>
              <a:latin typeface="Monaco" charset="0"/>
              <a:ea typeface="Monaco" charset="0"/>
              <a:cs typeface="Monaco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cap="none" dirty="0">
                <a:solidFill>
                  <a:srgbClr val="F2F2F2"/>
                </a:solidFill>
                <a:latin typeface="Monaco" charset="0"/>
                <a:ea typeface="Monaco" charset="0"/>
                <a:cs typeface="Monaco" charset="0"/>
              </a:rPr>
              <a:t>	</a:t>
            </a:r>
            <a:r>
              <a:rPr lang="en-US" sz="900" cap="none" dirty="0" smtClean="0">
                <a:solidFill>
                  <a:srgbClr val="F2F2F2"/>
                </a:solidFill>
                <a:latin typeface="Monaco" charset="0"/>
                <a:ea typeface="Monaco" charset="0"/>
                <a:cs typeface="Monaco" charset="0"/>
              </a:rPr>
              <a:t>y </a:t>
            </a:r>
            <a:r>
              <a:rPr lang="en-US" sz="900" cap="none" dirty="0">
                <a:solidFill>
                  <a:srgbClr val="F2F2F2"/>
                </a:solidFill>
                <a:latin typeface="Monaco" charset="0"/>
                <a:ea typeface="Monaco" charset="0"/>
                <a:cs typeface="Monaco" charset="0"/>
              </a:rPr>
              <a:t>= 10;	</a:t>
            </a:r>
            <a:endParaRPr lang="en-US" sz="900" cap="none" dirty="0" smtClean="0">
              <a:solidFill>
                <a:srgbClr val="F2F2F2"/>
              </a:solidFill>
              <a:latin typeface="Monaco" charset="0"/>
              <a:ea typeface="Monaco" charset="0"/>
              <a:cs typeface="Monaco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900" cap="none" dirty="0">
              <a:solidFill>
                <a:srgbClr val="F2F2F2"/>
              </a:solidFill>
              <a:latin typeface="Monaco" charset="0"/>
              <a:ea typeface="Monaco" charset="0"/>
              <a:cs typeface="Monaco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cap="none" dirty="0" smtClean="0">
                <a:solidFill>
                  <a:srgbClr val="F2F2F2"/>
                </a:solidFill>
                <a:latin typeface="Monaco" charset="0"/>
                <a:ea typeface="Monaco" charset="0"/>
                <a:cs typeface="Monaco" charset="0"/>
              </a:rPr>
              <a:t>	</a:t>
            </a:r>
            <a:r>
              <a:rPr lang="en-US" sz="900" cap="none" dirty="0" err="1" smtClean="0">
                <a:solidFill>
                  <a:srgbClr val="00B0F0"/>
                </a:solidFill>
                <a:latin typeface="Monaco" charset="0"/>
                <a:ea typeface="Monaco" charset="0"/>
                <a:cs typeface="Monaco" charset="0"/>
              </a:rPr>
              <a:t>int</a:t>
            </a:r>
            <a:r>
              <a:rPr lang="en-US" sz="900" cap="none" dirty="0" smtClean="0">
                <a:solidFill>
                  <a:srgbClr val="00B0F0"/>
                </a:solidFill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en-US" sz="900" cap="none" dirty="0">
                <a:solidFill>
                  <a:srgbClr val="00B0F0"/>
                </a:solidFill>
                <a:latin typeface="Monaco" charset="0"/>
                <a:ea typeface="Monaco" charset="0"/>
                <a:cs typeface="Monaco" charset="0"/>
              </a:rPr>
              <a:t>result = x + y;</a:t>
            </a:r>
            <a:r>
              <a:rPr lang="en-US" sz="900" cap="none" dirty="0">
                <a:solidFill>
                  <a:srgbClr val="F2F2F2"/>
                </a:solidFill>
                <a:latin typeface="Monaco" charset="0"/>
                <a:ea typeface="Monaco" charset="0"/>
                <a:cs typeface="Monaco" charset="0"/>
              </a:rPr>
              <a:t>	</a:t>
            </a:r>
            <a:endParaRPr lang="en-US" sz="900" cap="none" dirty="0" smtClean="0">
              <a:solidFill>
                <a:srgbClr val="F2F2F2"/>
              </a:solidFill>
              <a:latin typeface="Monaco" charset="0"/>
              <a:ea typeface="Monaco" charset="0"/>
              <a:cs typeface="Monaco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cap="none" dirty="0">
                <a:solidFill>
                  <a:srgbClr val="F2F2F2"/>
                </a:solidFill>
                <a:latin typeface="Monaco" charset="0"/>
                <a:ea typeface="Monaco" charset="0"/>
                <a:cs typeface="Monaco" charset="0"/>
              </a:rPr>
              <a:t>	</a:t>
            </a:r>
            <a:r>
              <a:rPr lang="en-US" sz="900" cap="none" dirty="0" smtClean="0">
                <a:solidFill>
                  <a:srgbClr val="92D050"/>
                </a:solidFill>
                <a:latin typeface="Monaco" charset="0"/>
                <a:ea typeface="Monaco" charset="0"/>
                <a:cs typeface="Monaco" charset="0"/>
              </a:rPr>
              <a:t>result </a:t>
            </a:r>
            <a:r>
              <a:rPr lang="en-US" sz="900" cap="none" dirty="0">
                <a:solidFill>
                  <a:srgbClr val="92D050"/>
                </a:solidFill>
                <a:latin typeface="Monaco" charset="0"/>
                <a:ea typeface="Monaco" charset="0"/>
                <a:cs typeface="Monaco" charset="0"/>
              </a:rPr>
              <a:t>*= 2;</a:t>
            </a:r>
            <a:r>
              <a:rPr lang="en-US" sz="900" cap="none" dirty="0">
                <a:solidFill>
                  <a:srgbClr val="F2F2F2"/>
                </a:solidFill>
                <a:latin typeface="Monaco" charset="0"/>
                <a:ea typeface="Monaco" charset="0"/>
                <a:cs typeface="Monaco" charset="0"/>
              </a:rPr>
              <a:t>	</a:t>
            </a:r>
            <a:endParaRPr lang="en-US" sz="900" cap="none" dirty="0" smtClean="0">
              <a:solidFill>
                <a:srgbClr val="F2F2F2"/>
              </a:solidFill>
              <a:latin typeface="Monaco" charset="0"/>
              <a:ea typeface="Monaco" charset="0"/>
              <a:cs typeface="Monaco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900" cap="none" dirty="0">
              <a:solidFill>
                <a:srgbClr val="F2F2F2"/>
              </a:solidFill>
              <a:latin typeface="Monaco" charset="0"/>
              <a:ea typeface="Monaco" charset="0"/>
              <a:cs typeface="Monaco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cap="none" dirty="0" smtClean="0">
                <a:solidFill>
                  <a:srgbClr val="F2F2F2"/>
                </a:solidFill>
                <a:latin typeface="Monaco" charset="0"/>
                <a:ea typeface="Monaco" charset="0"/>
                <a:cs typeface="Monaco" charset="0"/>
              </a:rPr>
              <a:t>	return </a:t>
            </a:r>
            <a:r>
              <a:rPr lang="en-US" sz="900" cap="none" dirty="0">
                <a:solidFill>
                  <a:srgbClr val="F2F2F2"/>
                </a:solidFill>
                <a:latin typeface="Monaco" charset="0"/>
                <a:ea typeface="Monaco" charset="0"/>
                <a:cs typeface="Monaco" charset="0"/>
              </a:rPr>
              <a:t>0</a:t>
            </a:r>
            <a:r>
              <a:rPr lang="en-US" sz="900" cap="none" dirty="0" smtClean="0">
                <a:solidFill>
                  <a:srgbClr val="F2F2F2"/>
                </a:solidFill>
                <a:latin typeface="Monaco" charset="0"/>
                <a:ea typeface="Monaco" charset="0"/>
                <a:cs typeface="Monaco" charset="0"/>
              </a:rPr>
              <a:t>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cap="none" dirty="0" smtClean="0">
                <a:solidFill>
                  <a:srgbClr val="F2F2F2"/>
                </a:solidFill>
                <a:latin typeface="Monaco" charset="0"/>
                <a:ea typeface="Monaco" charset="0"/>
                <a:cs typeface="Monaco" charset="0"/>
              </a:rPr>
              <a:t>}</a:t>
            </a:r>
            <a:endParaRPr lang="en-US" sz="900" cap="none" dirty="0">
              <a:latin typeface="Monaco" charset="0"/>
              <a:ea typeface="Monaco" charset="0"/>
              <a:cs typeface="Monaco" charset="0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980767" y="1825625"/>
            <a:ext cx="5115233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cap="small" baseline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cap="small" baseline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cap="small" baseline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cap="small" baseline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cap="small" baseline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mr-IN" sz="1050" cap="none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mr-IN" sz="1050" cap="none" dirty="0" err="1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gdb</a:t>
            </a:r>
            <a:r>
              <a:rPr lang="mr-IN" sz="1050" cap="none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) </a:t>
            </a:r>
            <a:r>
              <a:rPr lang="en-US" sz="1050" cap="none" dirty="0" err="1" smtClean="0">
                <a:latin typeface="Monaco" charset="0"/>
                <a:ea typeface="Monaco" charset="0"/>
                <a:cs typeface="Monaco" charset="0"/>
              </a:rPr>
              <a:t>ni</a:t>
            </a:r>
            <a:endParaRPr lang="mr-IN" sz="1050" cap="none" dirty="0">
              <a:solidFill>
                <a:srgbClr val="FFFF00"/>
              </a:solidFill>
              <a:latin typeface="Monaco" charset="0"/>
              <a:ea typeface="Monaco" charset="0"/>
              <a:cs typeface="Monaco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050" cap="none" dirty="0">
                <a:latin typeface="Monaco" charset="0"/>
                <a:ea typeface="Monaco" charset="0"/>
                <a:cs typeface="Monaco" charset="0"/>
              </a:rPr>
              <a:t>0x080483f7 in main ()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050" cap="none" dirty="0">
                <a:latin typeface="Monaco" charset="0"/>
                <a:ea typeface="Monaco" charset="0"/>
                <a:cs typeface="Monaco" charset="0"/>
              </a:rPr>
              <a:t>1: x/10i $</a:t>
            </a:r>
            <a:r>
              <a:rPr lang="en-US" sz="1050" cap="none" dirty="0" err="1">
                <a:latin typeface="Monaco" charset="0"/>
                <a:ea typeface="Monaco" charset="0"/>
                <a:cs typeface="Monaco" charset="0"/>
              </a:rPr>
              <a:t>eip</a:t>
            </a:r>
            <a:endParaRPr lang="en-US" sz="1050" cap="none" dirty="0">
              <a:latin typeface="Monaco" charset="0"/>
              <a:ea typeface="Monaco" charset="0"/>
              <a:cs typeface="Monaco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mr-IN" sz="1050" cap="none" dirty="0">
                <a:latin typeface="Monaco" charset="0"/>
                <a:ea typeface="Monaco" charset="0"/>
                <a:cs typeface="Monaco" charset="0"/>
              </a:rPr>
              <a:t>=&gt; </a:t>
            </a:r>
            <a:r>
              <a:rPr lang="mr-IN" sz="1050" cap="none" dirty="0">
                <a:solidFill>
                  <a:srgbClr val="00B0F0"/>
                </a:solidFill>
                <a:latin typeface="Monaco" charset="0"/>
                <a:ea typeface="Monaco" charset="0"/>
                <a:cs typeface="Monaco" charset="0"/>
              </a:rPr>
              <a:t>0x80483f7 &lt;main+28&gt;:	</a:t>
            </a:r>
            <a:r>
              <a:rPr lang="mr-IN" sz="1050" cap="none" dirty="0" err="1">
                <a:solidFill>
                  <a:srgbClr val="00B0F0"/>
                </a:solidFill>
                <a:latin typeface="Monaco" charset="0"/>
                <a:ea typeface="Monaco" charset="0"/>
                <a:cs typeface="Monaco" charset="0"/>
              </a:rPr>
              <a:t>mov</a:t>
            </a:r>
            <a:r>
              <a:rPr lang="mr-IN" sz="1050" cap="none" dirty="0">
                <a:solidFill>
                  <a:srgbClr val="00B0F0"/>
                </a:solidFill>
                <a:latin typeface="Monaco" charset="0"/>
                <a:ea typeface="Monaco" charset="0"/>
                <a:cs typeface="Monaco" charset="0"/>
              </a:rPr>
              <a:t>    DWORD PTR [ebp-0x4],</a:t>
            </a:r>
            <a:r>
              <a:rPr lang="mr-IN" sz="1050" cap="none" dirty="0" err="1">
                <a:solidFill>
                  <a:srgbClr val="00B0F0"/>
                </a:solidFill>
                <a:latin typeface="Monaco" charset="0"/>
                <a:ea typeface="Monaco" charset="0"/>
                <a:cs typeface="Monaco" charset="0"/>
              </a:rPr>
              <a:t>eax</a:t>
            </a:r>
            <a:endParaRPr lang="mr-IN" sz="1050" cap="none" dirty="0">
              <a:solidFill>
                <a:srgbClr val="00B0F0"/>
              </a:solidFill>
              <a:latin typeface="Monaco" charset="0"/>
              <a:ea typeface="Monaco" charset="0"/>
              <a:cs typeface="Monaco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mr-IN" sz="1050" cap="none" dirty="0">
                <a:latin typeface="Monaco" charset="0"/>
                <a:ea typeface="Monaco" charset="0"/>
                <a:cs typeface="Monaco" charset="0"/>
              </a:rPr>
              <a:t>   0x80483fa &lt;main+31&gt;:	</a:t>
            </a:r>
            <a:r>
              <a:rPr lang="mr-IN" sz="1050" cap="none" dirty="0" err="1">
                <a:latin typeface="Monaco" charset="0"/>
                <a:ea typeface="Monaco" charset="0"/>
                <a:cs typeface="Monaco" charset="0"/>
              </a:rPr>
              <a:t>shl</a:t>
            </a:r>
            <a:r>
              <a:rPr lang="mr-IN" sz="1050" cap="none" dirty="0">
                <a:latin typeface="Monaco" charset="0"/>
                <a:ea typeface="Monaco" charset="0"/>
                <a:cs typeface="Monaco" charset="0"/>
              </a:rPr>
              <a:t>    DWORD PTR [ebp-0x4],1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mr-IN" sz="1050" cap="none" dirty="0">
                <a:latin typeface="Monaco" charset="0"/>
                <a:ea typeface="Monaco" charset="0"/>
                <a:cs typeface="Monaco" charset="0"/>
              </a:rPr>
              <a:t>   0x80483fd &lt;main+34&gt;:	</a:t>
            </a:r>
            <a:r>
              <a:rPr lang="mr-IN" sz="1050" cap="none" dirty="0" err="1">
                <a:latin typeface="Monaco" charset="0"/>
                <a:ea typeface="Monaco" charset="0"/>
                <a:cs typeface="Monaco" charset="0"/>
              </a:rPr>
              <a:t>mov</a:t>
            </a:r>
            <a:r>
              <a:rPr lang="mr-IN" sz="1050" cap="none" dirty="0">
                <a:latin typeface="Monaco" charset="0"/>
                <a:ea typeface="Monaco" charset="0"/>
                <a:cs typeface="Monaco" charset="0"/>
              </a:rPr>
              <a:t>    eax,0x0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050" cap="none" dirty="0">
                <a:latin typeface="Monaco" charset="0"/>
                <a:ea typeface="Monaco" charset="0"/>
                <a:cs typeface="Monaco" charset="0"/>
              </a:rPr>
              <a:t>   0x8048402 &lt;main+39&gt;:	leave 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mr-IN" sz="1050" cap="none" dirty="0">
                <a:latin typeface="Monaco" charset="0"/>
                <a:ea typeface="Monaco" charset="0"/>
                <a:cs typeface="Monaco" charset="0"/>
              </a:rPr>
              <a:t>   0x8048403 &lt;main+40&gt;:	</a:t>
            </a:r>
            <a:r>
              <a:rPr lang="mr-IN" sz="1050" cap="none" dirty="0" err="1" smtClean="0">
                <a:latin typeface="Monaco" charset="0"/>
                <a:ea typeface="Monaco" charset="0"/>
                <a:cs typeface="Monaco" charset="0"/>
              </a:rPr>
              <a:t>ret</a:t>
            </a:r>
            <a:endParaRPr lang="en-US" sz="1050" cap="none" dirty="0" smtClean="0">
              <a:latin typeface="Monaco" charset="0"/>
              <a:ea typeface="Monaco" charset="0"/>
              <a:cs typeface="Monaco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050" cap="none" dirty="0">
              <a:latin typeface="Monaco" charset="0"/>
              <a:ea typeface="Monaco" charset="0"/>
              <a:cs typeface="Monaco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050" cap="none" dirty="0" smtClean="0">
              <a:latin typeface="Monaco" charset="0"/>
              <a:ea typeface="Monaco" charset="0"/>
              <a:cs typeface="Monaco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mr-IN" sz="1050" cap="none" dirty="0" smtClean="0">
                <a:latin typeface="Monaco" charset="0"/>
                <a:ea typeface="Monaco" charset="0"/>
                <a:cs typeface="Monaco" charset="0"/>
              </a:rPr>
              <a:t>    </a:t>
            </a:r>
            <a:endParaRPr lang="mr-IN" sz="1050" cap="none" dirty="0">
              <a:latin typeface="Monaco" charset="0"/>
              <a:ea typeface="Monaco" charset="0"/>
              <a:cs typeface="Monaco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mr-IN" sz="1050" cap="none" dirty="0" smtClean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mr-IN" sz="1050" cap="none" dirty="0" err="1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gdb</a:t>
            </a:r>
            <a:r>
              <a:rPr lang="mr-IN" sz="1050" cap="none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) </a:t>
            </a:r>
            <a:r>
              <a:rPr lang="en-US" sz="1050" cap="none" dirty="0" err="1" smtClean="0">
                <a:latin typeface="Monaco" charset="0"/>
                <a:ea typeface="Monaco" charset="0"/>
                <a:cs typeface="Monaco" charset="0"/>
              </a:rPr>
              <a:t>ni</a:t>
            </a:r>
            <a:endParaRPr lang="mr-IN" sz="1050" cap="none" dirty="0">
              <a:solidFill>
                <a:srgbClr val="FFFF00"/>
              </a:solidFill>
              <a:latin typeface="Monaco" charset="0"/>
              <a:ea typeface="Monaco" charset="0"/>
              <a:cs typeface="Monaco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it-IT" sz="1050" cap="none" dirty="0">
                <a:latin typeface="Monaco" charset="0"/>
                <a:ea typeface="Monaco" charset="0"/>
                <a:cs typeface="Monaco" charset="0"/>
              </a:rPr>
              <a:t>0x080483fa in </a:t>
            </a:r>
            <a:r>
              <a:rPr lang="it-IT" sz="1050" cap="none" dirty="0" err="1">
                <a:latin typeface="Monaco" charset="0"/>
                <a:ea typeface="Monaco" charset="0"/>
                <a:cs typeface="Monaco" charset="0"/>
              </a:rPr>
              <a:t>main</a:t>
            </a:r>
            <a:r>
              <a:rPr lang="it-IT" sz="1050" cap="none" dirty="0">
                <a:latin typeface="Monaco" charset="0"/>
                <a:ea typeface="Monaco" charset="0"/>
                <a:cs typeface="Monaco" charset="0"/>
              </a:rPr>
              <a:t> ()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050" cap="none" dirty="0">
                <a:latin typeface="Monaco" charset="0"/>
                <a:ea typeface="Monaco" charset="0"/>
                <a:cs typeface="Monaco" charset="0"/>
              </a:rPr>
              <a:t>1: x/10i $</a:t>
            </a:r>
            <a:r>
              <a:rPr lang="en-US" sz="1050" cap="none" dirty="0" err="1">
                <a:latin typeface="Monaco" charset="0"/>
                <a:ea typeface="Monaco" charset="0"/>
                <a:cs typeface="Monaco" charset="0"/>
              </a:rPr>
              <a:t>eip</a:t>
            </a:r>
            <a:endParaRPr lang="en-US" sz="1050" cap="none" dirty="0">
              <a:latin typeface="Monaco" charset="0"/>
              <a:ea typeface="Monaco" charset="0"/>
              <a:cs typeface="Monaco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mr-IN" sz="1050" cap="none" dirty="0">
                <a:latin typeface="Monaco" charset="0"/>
                <a:ea typeface="Monaco" charset="0"/>
                <a:cs typeface="Monaco" charset="0"/>
              </a:rPr>
              <a:t>=&gt; </a:t>
            </a:r>
            <a:r>
              <a:rPr lang="mr-IN" sz="1050" cap="none" dirty="0">
                <a:solidFill>
                  <a:srgbClr val="92D050"/>
                </a:solidFill>
                <a:latin typeface="Monaco" charset="0"/>
                <a:ea typeface="Monaco" charset="0"/>
                <a:cs typeface="Monaco" charset="0"/>
              </a:rPr>
              <a:t>0x80483fa &lt;main+31&gt;:	</a:t>
            </a:r>
            <a:r>
              <a:rPr lang="mr-IN" sz="1050" cap="none" dirty="0" err="1">
                <a:solidFill>
                  <a:srgbClr val="92D050"/>
                </a:solidFill>
                <a:latin typeface="Monaco" charset="0"/>
                <a:ea typeface="Monaco" charset="0"/>
                <a:cs typeface="Monaco" charset="0"/>
              </a:rPr>
              <a:t>shl</a:t>
            </a:r>
            <a:r>
              <a:rPr lang="mr-IN" sz="1050" cap="none" dirty="0">
                <a:solidFill>
                  <a:srgbClr val="92D050"/>
                </a:solidFill>
                <a:latin typeface="Monaco" charset="0"/>
                <a:ea typeface="Monaco" charset="0"/>
                <a:cs typeface="Monaco" charset="0"/>
              </a:rPr>
              <a:t>    DWORD PTR [ebp-0x4],1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mr-IN" sz="1050" cap="none" dirty="0">
                <a:latin typeface="Monaco" charset="0"/>
                <a:ea typeface="Monaco" charset="0"/>
                <a:cs typeface="Monaco" charset="0"/>
              </a:rPr>
              <a:t>   0x80483fd &lt;main+34&gt;:	</a:t>
            </a:r>
            <a:r>
              <a:rPr lang="mr-IN" sz="1050" cap="none" dirty="0" err="1">
                <a:latin typeface="Monaco" charset="0"/>
                <a:ea typeface="Monaco" charset="0"/>
                <a:cs typeface="Monaco" charset="0"/>
              </a:rPr>
              <a:t>mov</a:t>
            </a:r>
            <a:r>
              <a:rPr lang="mr-IN" sz="1050" cap="none" dirty="0">
                <a:latin typeface="Monaco" charset="0"/>
                <a:ea typeface="Monaco" charset="0"/>
                <a:cs typeface="Monaco" charset="0"/>
              </a:rPr>
              <a:t>    eax,0x0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050" cap="none" dirty="0">
                <a:latin typeface="Monaco" charset="0"/>
                <a:ea typeface="Monaco" charset="0"/>
                <a:cs typeface="Monaco" charset="0"/>
              </a:rPr>
              <a:t>   0x8048402 &lt;main+39&gt;:	leave 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mr-IN" sz="1050" cap="none" dirty="0">
                <a:latin typeface="Monaco" charset="0"/>
                <a:ea typeface="Monaco" charset="0"/>
                <a:cs typeface="Monaco" charset="0"/>
              </a:rPr>
              <a:t>   0x8048403 &lt;main+40&gt;:	</a:t>
            </a:r>
            <a:r>
              <a:rPr lang="mr-IN" sz="1050" cap="none" dirty="0" err="1">
                <a:latin typeface="Monaco" charset="0"/>
                <a:ea typeface="Monaco" charset="0"/>
                <a:cs typeface="Monaco" charset="0"/>
              </a:rPr>
              <a:t>ret</a:t>
            </a:r>
            <a:r>
              <a:rPr lang="mr-IN" sz="1050" cap="none" dirty="0">
                <a:latin typeface="Monaco" charset="0"/>
                <a:ea typeface="Monaco" charset="0"/>
                <a:cs typeface="Monaco" charset="0"/>
              </a:rPr>
              <a:t>    </a:t>
            </a:r>
          </a:p>
        </p:txBody>
      </p:sp>
    </p:spTree>
    <p:extLst>
      <p:ext uri="{BB962C8B-B14F-4D97-AF65-F5344CB8AC3E}">
        <p14:creationId xmlns:p14="http://schemas.microsoft.com/office/powerpoint/2010/main" val="1171753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email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2768370" y="3891425"/>
            <a:ext cx="1024420" cy="10165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dynamic reverse engineering example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660922" y="1825625"/>
            <a:ext cx="511523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cap="small" baseline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cap="small" baseline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cap="small" baseline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cap="small" baseline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cap="small" baseline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cap="none" dirty="0">
                <a:solidFill>
                  <a:srgbClr val="F2F2F2"/>
                </a:solidFill>
                <a:latin typeface="Monaco" charset="0"/>
                <a:ea typeface="Monaco" charset="0"/>
                <a:cs typeface="Monaco" charset="0"/>
              </a:rPr>
              <a:t>#include &lt;</a:t>
            </a:r>
            <a:r>
              <a:rPr lang="en-US" sz="900" cap="none" dirty="0" err="1">
                <a:solidFill>
                  <a:srgbClr val="F2F2F2"/>
                </a:solidFill>
                <a:latin typeface="Monaco" charset="0"/>
                <a:ea typeface="Monaco" charset="0"/>
                <a:cs typeface="Monaco" charset="0"/>
              </a:rPr>
              <a:t>stdio.h</a:t>
            </a:r>
            <a:r>
              <a:rPr lang="en-US" sz="900" cap="none" dirty="0" smtClean="0">
                <a:solidFill>
                  <a:srgbClr val="F2F2F2"/>
                </a:solidFill>
                <a:latin typeface="Monaco" charset="0"/>
                <a:ea typeface="Monaco" charset="0"/>
                <a:cs typeface="Monaco" charset="0"/>
              </a:rPr>
              <a:t>&gt;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900" cap="none" dirty="0">
              <a:solidFill>
                <a:srgbClr val="F2F2F2"/>
              </a:solidFill>
              <a:latin typeface="Monaco" charset="0"/>
              <a:ea typeface="Monaco" charset="0"/>
              <a:cs typeface="Monaco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cap="none" dirty="0" err="1" smtClean="0">
                <a:solidFill>
                  <a:srgbClr val="F2F2F2"/>
                </a:solidFill>
                <a:latin typeface="Monaco" charset="0"/>
                <a:ea typeface="Monaco" charset="0"/>
                <a:cs typeface="Monaco" charset="0"/>
              </a:rPr>
              <a:t>int</a:t>
            </a:r>
            <a:r>
              <a:rPr lang="en-US" sz="900" cap="none" dirty="0" smtClean="0">
                <a:solidFill>
                  <a:srgbClr val="F2F2F2"/>
                </a:solidFill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en-US" sz="900" cap="none" dirty="0">
                <a:solidFill>
                  <a:srgbClr val="F2F2F2"/>
                </a:solidFill>
                <a:latin typeface="Monaco" charset="0"/>
                <a:ea typeface="Monaco" charset="0"/>
                <a:cs typeface="Monaco" charset="0"/>
              </a:rPr>
              <a:t>main (</a:t>
            </a:r>
            <a:r>
              <a:rPr lang="en-US" sz="900" cap="none" dirty="0" err="1">
                <a:solidFill>
                  <a:srgbClr val="F2F2F2"/>
                </a:solidFill>
                <a:latin typeface="Monaco" charset="0"/>
                <a:ea typeface="Monaco" charset="0"/>
                <a:cs typeface="Monaco" charset="0"/>
              </a:rPr>
              <a:t>int</a:t>
            </a:r>
            <a:r>
              <a:rPr lang="en-US" sz="900" cap="none" dirty="0">
                <a:solidFill>
                  <a:srgbClr val="F2F2F2"/>
                </a:solidFill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en-US" sz="900" cap="none" dirty="0" err="1">
                <a:solidFill>
                  <a:srgbClr val="F2F2F2"/>
                </a:solidFill>
                <a:latin typeface="Monaco" charset="0"/>
                <a:ea typeface="Monaco" charset="0"/>
                <a:cs typeface="Monaco" charset="0"/>
              </a:rPr>
              <a:t>argc</a:t>
            </a:r>
            <a:r>
              <a:rPr lang="en-US" sz="900" cap="none" dirty="0">
                <a:solidFill>
                  <a:srgbClr val="F2F2F2"/>
                </a:solidFill>
                <a:latin typeface="Monaco" charset="0"/>
                <a:ea typeface="Monaco" charset="0"/>
                <a:cs typeface="Monaco" charset="0"/>
              </a:rPr>
              <a:t>, char **</a:t>
            </a:r>
            <a:r>
              <a:rPr lang="en-US" sz="900" cap="none" dirty="0" err="1">
                <a:solidFill>
                  <a:srgbClr val="F2F2F2"/>
                </a:solidFill>
                <a:latin typeface="Monaco" charset="0"/>
                <a:ea typeface="Monaco" charset="0"/>
                <a:cs typeface="Monaco" charset="0"/>
              </a:rPr>
              <a:t>argv</a:t>
            </a:r>
            <a:r>
              <a:rPr lang="en-US" sz="900" cap="none" dirty="0">
                <a:solidFill>
                  <a:srgbClr val="F2F2F2"/>
                </a:solidFill>
                <a:latin typeface="Monaco" charset="0"/>
                <a:ea typeface="Monaco" charset="0"/>
                <a:cs typeface="Monaco" charset="0"/>
              </a:rPr>
              <a:t>) {	</a:t>
            </a:r>
            <a:endParaRPr lang="en-US" sz="900" cap="none" dirty="0" smtClean="0">
              <a:solidFill>
                <a:srgbClr val="F2F2F2"/>
              </a:solidFill>
              <a:latin typeface="Monaco" charset="0"/>
              <a:ea typeface="Monaco" charset="0"/>
              <a:cs typeface="Monaco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cap="none" dirty="0">
                <a:solidFill>
                  <a:srgbClr val="F2F2F2"/>
                </a:solidFill>
                <a:latin typeface="Monaco" charset="0"/>
                <a:ea typeface="Monaco" charset="0"/>
                <a:cs typeface="Monaco" charset="0"/>
              </a:rPr>
              <a:t>	</a:t>
            </a:r>
            <a:r>
              <a:rPr lang="en-US" sz="900" cap="none" dirty="0" err="1" smtClean="0">
                <a:solidFill>
                  <a:srgbClr val="F2F2F2"/>
                </a:solidFill>
                <a:latin typeface="Monaco" charset="0"/>
                <a:ea typeface="Monaco" charset="0"/>
                <a:cs typeface="Monaco" charset="0"/>
              </a:rPr>
              <a:t>int</a:t>
            </a:r>
            <a:r>
              <a:rPr lang="en-US" sz="900" cap="none" dirty="0" smtClean="0">
                <a:solidFill>
                  <a:srgbClr val="F2F2F2"/>
                </a:solidFill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en-US" sz="900" cap="none" dirty="0">
                <a:solidFill>
                  <a:srgbClr val="F2F2F2"/>
                </a:solidFill>
                <a:latin typeface="Monaco" charset="0"/>
                <a:ea typeface="Monaco" charset="0"/>
                <a:cs typeface="Monaco" charset="0"/>
              </a:rPr>
              <a:t>x;	</a:t>
            </a:r>
            <a:endParaRPr lang="en-US" sz="900" cap="none" dirty="0" smtClean="0">
              <a:solidFill>
                <a:srgbClr val="F2F2F2"/>
              </a:solidFill>
              <a:latin typeface="Monaco" charset="0"/>
              <a:ea typeface="Monaco" charset="0"/>
              <a:cs typeface="Monaco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cap="none" dirty="0">
                <a:solidFill>
                  <a:srgbClr val="F2F2F2"/>
                </a:solidFill>
                <a:latin typeface="Monaco" charset="0"/>
                <a:ea typeface="Monaco" charset="0"/>
                <a:cs typeface="Monaco" charset="0"/>
              </a:rPr>
              <a:t>	</a:t>
            </a:r>
            <a:r>
              <a:rPr lang="en-US" sz="900" cap="none" dirty="0" err="1" smtClean="0">
                <a:solidFill>
                  <a:srgbClr val="F2F2F2"/>
                </a:solidFill>
                <a:latin typeface="Monaco" charset="0"/>
                <a:ea typeface="Monaco" charset="0"/>
                <a:cs typeface="Monaco" charset="0"/>
              </a:rPr>
              <a:t>int</a:t>
            </a:r>
            <a:r>
              <a:rPr lang="en-US" sz="900" cap="none" dirty="0" smtClean="0">
                <a:solidFill>
                  <a:srgbClr val="F2F2F2"/>
                </a:solidFill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en-US" sz="900" cap="none" dirty="0">
                <a:solidFill>
                  <a:srgbClr val="F2F2F2"/>
                </a:solidFill>
                <a:latin typeface="Monaco" charset="0"/>
                <a:ea typeface="Monaco" charset="0"/>
                <a:cs typeface="Monaco" charset="0"/>
              </a:rPr>
              <a:t>y;	</a:t>
            </a:r>
            <a:endParaRPr lang="en-US" sz="900" cap="none" dirty="0" smtClean="0">
              <a:solidFill>
                <a:srgbClr val="F2F2F2"/>
              </a:solidFill>
              <a:latin typeface="Monaco" charset="0"/>
              <a:ea typeface="Monaco" charset="0"/>
              <a:cs typeface="Monaco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900" cap="none" dirty="0">
              <a:solidFill>
                <a:srgbClr val="F2F2F2"/>
              </a:solidFill>
              <a:latin typeface="Monaco" charset="0"/>
              <a:ea typeface="Monaco" charset="0"/>
              <a:cs typeface="Monaco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cap="none" dirty="0" smtClean="0">
                <a:solidFill>
                  <a:srgbClr val="F2F2F2"/>
                </a:solidFill>
                <a:latin typeface="Monaco" charset="0"/>
                <a:ea typeface="Monaco" charset="0"/>
                <a:cs typeface="Monaco" charset="0"/>
              </a:rPr>
              <a:t>	x </a:t>
            </a:r>
            <a:r>
              <a:rPr lang="en-US" sz="900" cap="none" dirty="0">
                <a:solidFill>
                  <a:srgbClr val="F2F2F2"/>
                </a:solidFill>
                <a:latin typeface="Monaco" charset="0"/>
                <a:ea typeface="Monaco" charset="0"/>
                <a:cs typeface="Monaco" charset="0"/>
              </a:rPr>
              <a:t>= 5;	</a:t>
            </a:r>
            <a:endParaRPr lang="en-US" sz="900" cap="none" dirty="0" smtClean="0">
              <a:solidFill>
                <a:srgbClr val="F2F2F2"/>
              </a:solidFill>
              <a:latin typeface="Monaco" charset="0"/>
              <a:ea typeface="Monaco" charset="0"/>
              <a:cs typeface="Monaco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cap="none" dirty="0">
                <a:solidFill>
                  <a:srgbClr val="F2F2F2"/>
                </a:solidFill>
                <a:latin typeface="Monaco" charset="0"/>
                <a:ea typeface="Monaco" charset="0"/>
                <a:cs typeface="Monaco" charset="0"/>
              </a:rPr>
              <a:t>	</a:t>
            </a:r>
            <a:r>
              <a:rPr lang="en-US" sz="900" cap="none" dirty="0" smtClean="0">
                <a:solidFill>
                  <a:srgbClr val="F2F2F2"/>
                </a:solidFill>
                <a:latin typeface="Monaco" charset="0"/>
                <a:ea typeface="Monaco" charset="0"/>
                <a:cs typeface="Monaco" charset="0"/>
              </a:rPr>
              <a:t>y </a:t>
            </a:r>
            <a:r>
              <a:rPr lang="en-US" sz="900" cap="none" dirty="0">
                <a:solidFill>
                  <a:srgbClr val="F2F2F2"/>
                </a:solidFill>
                <a:latin typeface="Monaco" charset="0"/>
                <a:ea typeface="Monaco" charset="0"/>
                <a:cs typeface="Monaco" charset="0"/>
              </a:rPr>
              <a:t>= 10;	</a:t>
            </a:r>
            <a:endParaRPr lang="en-US" sz="900" cap="none" dirty="0" smtClean="0">
              <a:solidFill>
                <a:srgbClr val="F2F2F2"/>
              </a:solidFill>
              <a:latin typeface="Monaco" charset="0"/>
              <a:ea typeface="Monaco" charset="0"/>
              <a:cs typeface="Monaco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900" cap="none" dirty="0">
              <a:solidFill>
                <a:srgbClr val="F2F2F2"/>
              </a:solidFill>
              <a:latin typeface="Monaco" charset="0"/>
              <a:ea typeface="Monaco" charset="0"/>
              <a:cs typeface="Monaco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cap="none" dirty="0" smtClean="0">
                <a:solidFill>
                  <a:srgbClr val="F2F2F2"/>
                </a:solidFill>
                <a:latin typeface="Monaco" charset="0"/>
                <a:ea typeface="Monaco" charset="0"/>
                <a:cs typeface="Monaco" charset="0"/>
              </a:rPr>
              <a:t>	</a:t>
            </a:r>
            <a:r>
              <a:rPr lang="en-US" sz="900" cap="none" dirty="0" err="1" smtClean="0">
                <a:solidFill>
                  <a:srgbClr val="F2F2F2"/>
                </a:solidFill>
                <a:latin typeface="Monaco" charset="0"/>
                <a:ea typeface="Monaco" charset="0"/>
                <a:cs typeface="Monaco" charset="0"/>
              </a:rPr>
              <a:t>int</a:t>
            </a:r>
            <a:r>
              <a:rPr lang="en-US" sz="900" cap="none" dirty="0" smtClean="0">
                <a:solidFill>
                  <a:srgbClr val="F2F2F2"/>
                </a:solidFill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en-US" sz="900" cap="none" dirty="0">
                <a:solidFill>
                  <a:srgbClr val="F2F2F2"/>
                </a:solidFill>
                <a:latin typeface="Monaco" charset="0"/>
                <a:ea typeface="Monaco" charset="0"/>
                <a:cs typeface="Monaco" charset="0"/>
              </a:rPr>
              <a:t>result = x + y;	</a:t>
            </a:r>
            <a:endParaRPr lang="en-US" sz="900" cap="none" dirty="0" smtClean="0">
              <a:solidFill>
                <a:srgbClr val="F2F2F2"/>
              </a:solidFill>
              <a:latin typeface="Monaco" charset="0"/>
              <a:ea typeface="Monaco" charset="0"/>
              <a:cs typeface="Monaco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cap="none" dirty="0">
                <a:solidFill>
                  <a:srgbClr val="F2F2F2"/>
                </a:solidFill>
                <a:latin typeface="Monaco" charset="0"/>
                <a:ea typeface="Monaco" charset="0"/>
                <a:cs typeface="Monaco" charset="0"/>
              </a:rPr>
              <a:t>	</a:t>
            </a:r>
            <a:r>
              <a:rPr lang="en-US" sz="900" cap="none" dirty="0" smtClean="0">
                <a:solidFill>
                  <a:srgbClr val="F2F2F2"/>
                </a:solidFill>
                <a:latin typeface="Monaco" charset="0"/>
                <a:ea typeface="Monaco" charset="0"/>
                <a:cs typeface="Monaco" charset="0"/>
              </a:rPr>
              <a:t>result </a:t>
            </a:r>
            <a:r>
              <a:rPr lang="en-US" sz="900" cap="none" dirty="0">
                <a:solidFill>
                  <a:srgbClr val="F2F2F2"/>
                </a:solidFill>
                <a:latin typeface="Monaco" charset="0"/>
                <a:ea typeface="Monaco" charset="0"/>
                <a:cs typeface="Monaco" charset="0"/>
              </a:rPr>
              <a:t>*= 2;	</a:t>
            </a:r>
            <a:endParaRPr lang="en-US" sz="900" cap="none" dirty="0" smtClean="0">
              <a:solidFill>
                <a:srgbClr val="F2F2F2"/>
              </a:solidFill>
              <a:latin typeface="Monaco" charset="0"/>
              <a:ea typeface="Monaco" charset="0"/>
              <a:cs typeface="Monaco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900" cap="none" dirty="0">
              <a:solidFill>
                <a:srgbClr val="F2F2F2"/>
              </a:solidFill>
              <a:latin typeface="Monaco" charset="0"/>
              <a:ea typeface="Monaco" charset="0"/>
              <a:cs typeface="Monaco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cap="none" dirty="0" smtClean="0">
                <a:solidFill>
                  <a:srgbClr val="F2F2F2"/>
                </a:solidFill>
                <a:latin typeface="Monaco" charset="0"/>
                <a:ea typeface="Monaco" charset="0"/>
                <a:cs typeface="Monaco" charset="0"/>
              </a:rPr>
              <a:t>	return </a:t>
            </a:r>
            <a:r>
              <a:rPr lang="en-US" sz="900" cap="none" dirty="0">
                <a:solidFill>
                  <a:srgbClr val="F2F2F2"/>
                </a:solidFill>
                <a:latin typeface="Monaco" charset="0"/>
                <a:ea typeface="Monaco" charset="0"/>
                <a:cs typeface="Monaco" charset="0"/>
              </a:rPr>
              <a:t>0</a:t>
            </a:r>
            <a:r>
              <a:rPr lang="en-US" sz="900" cap="none" dirty="0" smtClean="0">
                <a:solidFill>
                  <a:srgbClr val="F2F2F2"/>
                </a:solidFill>
                <a:latin typeface="Monaco" charset="0"/>
                <a:ea typeface="Monaco" charset="0"/>
                <a:cs typeface="Monaco" charset="0"/>
              </a:rPr>
              <a:t>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900" cap="none" dirty="0" smtClean="0">
                <a:solidFill>
                  <a:srgbClr val="F2F2F2"/>
                </a:solidFill>
                <a:latin typeface="Monaco" charset="0"/>
                <a:ea typeface="Monaco" charset="0"/>
                <a:cs typeface="Monaco" charset="0"/>
              </a:rPr>
              <a:t>}</a:t>
            </a:r>
            <a:endParaRPr lang="en-US" sz="900" cap="none" dirty="0">
              <a:latin typeface="Monaco" charset="0"/>
              <a:ea typeface="Monaco" charset="0"/>
              <a:cs typeface="Monaco" charset="0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980767" y="1825625"/>
            <a:ext cx="5115233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cap="small" baseline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cap="small" baseline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cap="small" baseline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cap="small" baseline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cap="small" baseline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mr-IN" sz="1050" cap="none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mr-IN" sz="1050" cap="none" dirty="0" err="1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gdb</a:t>
            </a:r>
            <a:r>
              <a:rPr lang="mr-IN" sz="1050" cap="none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) </a:t>
            </a:r>
            <a:r>
              <a:rPr lang="en-US" sz="1050" cap="none" dirty="0" err="1" smtClean="0">
                <a:latin typeface="Monaco" charset="0"/>
                <a:ea typeface="Monaco" charset="0"/>
                <a:cs typeface="Monaco" charset="0"/>
              </a:rPr>
              <a:t>ni</a:t>
            </a:r>
            <a:endParaRPr lang="mr-IN" sz="1050" cap="none" dirty="0">
              <a:solidFill>
                <a:srgbClr val="FFFF00"/>
              </a:solidFill>
              <a:latin typeface="Monaco" charset="0"/>
              <a:ea typeface="Monaco" charset="0"/>
              <a:cs typeface="Monaco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nl-NL" sz="1050" cap="none" dirty="0">
                <a:latin typeface="Monaco" charset="0"/>
                <a:ea typeface="Monaco" charset="0"/>
                <a:cs typeface="Monaco" charset="0"/>
              </a:rPr>
              <a:t>0x080483fd in </a:t>
            </a:r>
            <a:r>
              <a:rPr lang="nl-NL" sz="1050" cap="none" dirty="0" err="1">
                <a:latin typeface="Monaco" charset="0"/>
                <a:ea typeface="Monaco" charset="0"/>
                <a:cs typeface="Monaco" charset="0"/>
              </a:rPr>
              <a:t>main</a:t>
            </a:r>
            <a:r>
              <a:rPr lang="nl-NL" sz="1050" cap="none" dirty="0">
                <a:latin typeface="Monaco" charset="0"/>
                <a:ea typeface="Monaco" charset="0"/>
                <a:cs typeface="Monaco" charset="0"/>
              </a:rPr>
              <a:t> ()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050" cap="none" dirty="0">
                <a:latin typeface="Monaco" charset="0"/>
                <a:ea typeface="Monaco" charset="0"/>
                <a:cs typeface="Monaco" charset="0"/>
              </a:rPr>
              <a:t>1: x/10i $</a:t>
            </a:r>
            <a:r>
              <a:rPr lang="en-US" sz="1050" cap="none" dirty="0" err="1">
                <a:latin typeface="Monaco" charset="0"/>
                <a:ea typeface="Monaco" charset="0"/>
                <a:cs typeface="Monaco" charset="0"/>
              </a:rPr>
              <a:t>eip</a:t>
            </a:r>
            <a:endParaRPr lang="en-US" sz="1050" cap="none" dirty="0">
              <a:latin typeface="Monaco" charset="0"/>
              <a:ea typeface="Monaco" charset="0"/>
              <a:cs typeface="Monaco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mr-IN" sz="1050" cap="none" dirty="0">
                <a:latin typeface="Monaco" charset="0"/>
                <a:ea typeface="Monaco" charset="0"/>
                <a:cs typeface="Monaco" charset="0"/>
              </a:rPr>
              <a:t>=&gt; 0x80483fd &lt;main+34&gt;:	</a:t>
            </a:r>
            <a:r>
              <a:rPr lang="mr-IN" sz="1050" cap="none" dirty="0" err="1">
                <a:latin typeface="Monaco" charset="0"/>
                <a:ea typeface="Monaco" charset="0"/>
                <a:cs typeface="Monaco" charset="0"/>
              </a:rPr>
              <a:t>mov</a:t>
            </a:r>
            <a:r>
              <a:rPr lang="mr-IN" sz="1050" cap="none" dirty="0">
                <a:latin typeface="Monaco" charset="0"/>
                <a:ea typeface="Monaco" charset="0"/>
                <a:cs typeface="Monaco" charset="0"/>
              </a:rPr>
              <a:t>    eax,0x0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050" cap="none" dirty="0">
                <a:latin typeface="Monaco" charset="0"/>
                <a:ea typeface="Monaco" charset="0"/>
                <a:cs typeface="Monaco" charset="0"/>
              </a:rPr>
              <a:t>   0x8048402 &lt;main+39&gt;:	leave 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mr-IN" sz="1050" cap="none" dirty="0">
                <a:latin typeface="Monaco" charset="0"/>
                <a:ea typeface="Monaco" charset="0"/>
                <a:cs typeface="Monaco" charset="0"/>
              </a:rPr>
              <a:t>   0x8048403 &lt;main+40&gt;:	</a:t>
            </a:r>
            <a:r>
              <a:rPr lang="mr-IN" sz="1050" cap="none" dirty="0" err="1">
                <a:latin typeface="Monaco" charset="0"/>
                <a:ea typeface="Monaco" charset="0"/>
                <a:cs typeface="Monaco" charset="0"/>
              </a:rPr>
              <a:t>ret</a:t>
            </a:r>
            <a:r>
              <a:rPr lang="mr-IN" sz="1050" cap="none" dirty="0">
                <a:latin typeface="Monaco" charset="0"/>
                <a:ea typeface="Monaco" charset="0"/>
                <a:cs typeface="Monaco" charset="0"/>
              </a:rPr>
              <a:t>   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050" cap="none" dirty="0">
              <a:latin typeface="Monaco" charset="0"/>
              <a:ea typeface="Monaco" charset="0"/>
              <a:cs typeface="Monaco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050" cap="none" dirty="0">
              <a:latin typeface="Monaco" charset="0"/>
              <a:ea typeface="Monaco" charset="0"/>
              <a:cs typeface="Monaco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mr-IN" sz="1050" cap="none" dirty="0">
              <a:latin typeface="Monaco" charset="0"/>
              <a:ea typeface="Monaco" charset="0"/>
              <a:cs typeface="Monaco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mr-IN" sz="1050" cap="none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mr-IN" sz="1050" cap="none" dirty="0" err="1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gdb</a:t>
            </a:r>
            <a:r>
              <a:rPr lang="mr-IN" sz="1050" cap="none" dirty="0">
                <a:solidFill>
                  <a:srgbClr val="FFFF00"/>
                </a:solidFill>
                <a:latin typeface="Monaco" charset="0"/>
                <a:ea typeface="Monaco" charset="0"/>
                <a:cs typeface="Monaco" charset="0"/>
              </a:rPr>
              <a:t>) </a:t>
            </a:r>
            <a:r>
              <a:rPr lang="mr-IN" sz="1050" cap="none" dirty="0" err="1">
                <a:latin typeface="Monaco" charset="0"/>
                <a:ea typeface="Monaco" charset="0"/>
                <a:cs typeface="Monaco" charset="0"/>
              </a:rPr>
              <a:t>x</a:t>
            </a:r>
            <a:r>
              <a:rPr lang="mr-IN" sz="1050" cap="none" dirty="0">
                <a:latin typeface="Monaco" charset="0"/>
                <a:ea typeface="Monaco" charset="0"/>
                <a:cs typeface="Monaco" charset="0"/>
              </a:rPr>
              <a:t>/</a:t>
            </a:r>
            <a:r>
              <a:rPr lang="mr-IN" sz="1050" cap="none" dirty="0" err="1">
                <a:latin typeface="Monaco" charset="0"/>
                <a:ea typeface="Monaco" charset="0"/>
                <a:cs typeface="Monaco" charset="0"/>
              </a:rPr>
              <a:t>bd</a:t>
            </a:r>
            <a:r>
              <a:rPr lang="mr-IN" sz="1050" cap="none" dirty="0">
                <a:latin typeface="Monaco" charset="0"/>
                <a:ea typeface="Monaco" charset="0"/>
                <a:cs typeface="Monaco" charset="0"/>
              </a:rPr>
              <a:t> $ebp-0x4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it-IT" sz="1050" cap="none" dirty="0">
                <a:latin typeface="Monaco" charset="0"/>
                <a:ea typeface="Monaco" charset="0"/>
                <a:cs typeface="Monaco" charset="0"/>
              </a:rPr>
              <a:t>0xffffcd54:	30</a:t>
            </a:r>
            <a:endParaRPr lang="en-US" sz="1050" cap="none" dirty="0">
              <a:latin typeface="Monaco" charset="0"/>
              <a:ea typeface="Monaco" charset="0"/>
              <a:cs typeface="Monaco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80767" y="4168877"/>
            <a:ext cx="15648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cap="small" dirty="0" smtClean="0">
                <a:latin typeface="Century Gothic" charset="0"/>
                <a:ea typeface="Century Gothic" charset="0"/>
                <a:cs typeface="Century Gothic" charset="0"/>
              </a:rPr>
              <a:t>result </a:t>
            </a:r>
            <a:r>
              <a:rPr lang="en-US" sz="2000" b="1" cap="small" dirty="0" smtClean="0">
                <a:latin typeface="Century Gothic" charset="0"/>
                <a:ea typeface="Century Gothic" charset="0"/>
                <a:cs typeface="Century Gothic" charset="0"/>
              </a:rPr>
              <a:t>= 30</a:t>
            </a:r>
            <a:endParaRPr lang="en-US" sz="2000" b="1" cap="small" dirty="0">
              <a:latin typeface="Century Gothic" charset="0"/>
              <a:ea typeface="Century Gothic" charset="0"/>
              <a:cs typeface="Century 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7006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Reverse engineering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 smtClean="0"/>
              <a:t>Common tools</a:t>
            </a:r>
          </a:p>
          <a:p>
            <a:pPr marL="0" indent="0">
              <a:buNone/>
            </a:pPr>
            <a:endParaRPr lang="en-US" dirty="0"/>
          </a:p>
          <a:p>
            <a:pPr>
              <a:buFont typeface="Cambria" charset="0"/>
              <a:buChar char="⎻"/>
            </a:pPr>
            <a:r>
              <a:rPr lang="en-US" dirty="0" smtClean="0"/>
              <a:t>IDA (by hex-rays) </a:t>
            </a:r>
          </a:p>
          <a:p>
            <a:pPr>
              <a:buFont typeface="Cambria" charset="0"/>
              <a:buChar char="⎻"/>
            </a:pPr>
            <a:r>
              <a:rPr lang="en-US" dirty="0" smtClean="0"/>
              <a:t>Immunity debugger (or </a:t>
            </a:r>
            <a:r>
              <a:rPr lang="en-US" dirty="0" err="1" smtClean="0"/>
              <a:t>ollydbg</a:t>
            </a:r>
            <a:r>
              <a:rPr lang="en-US" dirty="0" smtClean="0"/>
              <a:t>)</a:t>
            </a:r>
          </a:p>
          <a:p>
            <a:pPr>
              <a:buFont typeface="Cambria" charset="0"/>
              <a:buChar char="⎻"/>
            </a:pPr>
            <a:r>
              <a:rPr lang="en-US" dirty="0" smtClean="0"/>
              <a:t>Radare2</a:t>
            </a:r>
          </a:p>
          <a:p>
            <a:pPr>
              <a:buFont typeface="Cambria" charset="0"/>
              <a:buChar char="⎻"/>
            </a:pPr>
            <a:r>
              <a:rPr lang="en-US" dirty="0" err="1" smtClean="0"/>
              <a:t>Gdb</a:t>
            </a:r>
            <a:endParaRPr lang="en-US" dirty="0" smtClean="0"/>
          </a:p>
          <a:p>
            <a:pPr>
              <a:buFont typeface="Cambria" charset="0"/>
              <a:buChar char="⎻"/>
            </a:pPr>
            <a:r>
              <a:rPr lang="en-US" dirty="0" err="1" smtClean="0"/>
              <a:t>Windbg</a:t>
            </a:r>
            <a:endParaRPr lang="en-US" dirty="0" smtClean="0"/>
          </a:p>
          <a:p>
            <a:pPr>
              <a:buFont typeface="Cambria" charset="0"/>
              <a:buChar char="⎻"/>
            </a:pPr>
            <a:r>
              <a:rPr lang="en-US" dirty="0" smtClean="0"/>
              <a:t>.NET reflector</a:t>
            </a:r>
          </a:p>
          <a:p>
            <a:pPr>
              <a:buFont typeface="Cambria" charset="0"/>
              <a:buChar char="⎻"/>
            </a:pPr>
            <a:r>
              <a:rPr lang="en-US" dirty="0" smtClean="0"/>
              <a:t>VB </a:t>
            </a:r>
            <a:r>
              <a:rPr lang="en-US" dirty="0" err="1" smtClean="0"/>
              <a:t>Decompiler</a:t>
            </a:r>
            <a:endParaRPr lang="en-US" dirty="0" smtClean="0"/>
          </a:p>
          <a:p>
            <a:pPr>
              <a:buFont typeface="Cambria" charset="0"/>
              <a:buChar char="⎻"/>
            </a:pPr>
            <a:r>
              <a:rPr lang="en-US" dirty="0" smtClean="0"/>
              <a:t>Any hex editor</a:t>
            </a:r>
          </a:p>
        </p:txBody>
      </p:sp>
      <p:sp>
        <p:nvSpPr>
          <p:cNvPr id="4" name="Left Arrow 3"/>
          <p:cNvSpPr/>
          <p:nvPr/>
        </p:nvSpPr>
        <p:spPr>
          <a:xfrm>
            <a:off x="3958261" y="2703871"/>
            <a:ext cx="653068" cy="171777"/>
          </a:xfrm>
          <a:prstGeom prst="leftArrow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835102" y="2528149"/>
            <a:ext cx="20983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cap="small" dirty="0"/>
              <a:t>S</a:t>
            </a:r>
            <a:r>
              <a:rPr lang="en-US" sz="2800" b="1" cap="small" dirty="0" smtClean="0"/>
              <a:t>o powerful!</a:t>
            </a:r>
          </a:p>
        </p:txBody>
      </p:sp>
    </p:spTree>
    <p:extLst>
      <p:ext uri="{BB962C8B-B14F-4D97-AF65-F5344CB8AC3E}">
        <p14:creationId xmlns:p14="http://schemas.microsoft.com/office/powerpoint/2010/main" val="331102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</p:bld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9541" y="2823190"/>
            <a:ext cx="10515600" cy="1325563"/>
          </a:xfrm>
        </p:spPr>
        <p:txBody>
          <a:bodyPr/>
          <a:lstStyle/>
          <a:p>
            <a:pPr algn="ctr"/>
            <a:r>
              <a:rPr lang="en-US" smtClean="0"/>
              <a:t>Let’s hack!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5421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57626"/>
            <a:ext cx="10515600" cy="1325563"/>
          </a:xfrm>
        </p:spPr>
        <p:txBody>
          <a:bodyPr/>
          <a:lstStyle/>
          <a:p>
            <a:pPr algn="ctr"/>
            <a:r>
              <a:rPr lang="en-US" dirty="0" smtClean="0"/>
              <a:t>Challenges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38200" y="846372"/>
            <a:ext cx="5632175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cap="small" dirty="0" smtClean="0">
                <a:solidFill>
                  <a:srgbClr val="9CDE56"/>
                </a:solidFill>
              </a:rPr>
              <a:t>Easy</a:t>
            </a:r>
            <a:endParaRPr lang="en-US" sz="2000" b="1" cap="small" dirty="0">
              <a:solidFill>
                <a:srgbClr val="9CDE56"/>
              </a:solidFill>
            </a:endParaRPr>
          </a:p>
          <a:p>
            <a:r>
              <a:rPr lang="en-US" dirty="0" smtClean="0">
                <a:solidFill>
                  <a:srgbClr val="92D050"/>
                </a:solidFill>
              </a:rPr>
              <a:t>fanma.me:2000/CHALLENGES/one/</a:t>
            </a:r>
            <a:r>
              <a:rPr lang="en-US" dirty="0" err="1" smtClean="0">
                <a:solidFill>
                  <a:srgbClr val="92D050"/>
                </a:solidFill>
              </a:rPr>
              <a:t>BLACK_HOLE.jpg</a:t>
            </a:r>
            <a:endParaRPr lang="en-US" dirty="0" smtClean="0">
              <a:solidFill>
                <a:srgbClr val="92D050"/>
              </a:solidFill>
            </a:endParaRPr>
          </a:p>
          <a:p>
            <a:r>
              <a:rPr lang="en-US" dirty="0" smtClean="0">
                <a:solidFill>
                  <a:srgbClr val="92D050"/>
                </a:solidFill>
              </a:rPr>
              <a:t>fanma.me:2000/CHALLENGES/one/flag</a:t>
            </a:r>
          </a:p>
          <a:p>
            <a:r>
              <a:rPr lang="en-US" dirty="0" smtClean="0">
                <a:solidFill>
                  <a:srgbClr val="92D050"/>
                </a:solidFill>
              </a:rPr>
              <a:t>fanma.me:2000/challenge1</a:t>
            </a:r>
          </a:p>
          <a:p>
            <a:r>
              <a:rPr lang="en-US" dirty="0" smtClean="0">
                <a:solidFill>
                  <a:srgbClr val="92D050"/>
                </a:solidFill>
              </a:rPr>
              <a:t>fanma.me:2000/challenge2</a:t>
            </a:r>
          </a:p>
          <a:p>
            <a:endParaRPr lang="en-US" dirty="0"/>
          </a:p>
          <a:p>
            <a:r>
              <a:rPr lang="en-US" sz="2000" b="1" cap="small" dirty="0" smtClean="0">
                <a:solidFill>
                  <a:srgbClr val="FFFF10"/>
                </a:solidFill>
              </a:rPr>
              <a:t>Medium</a:t>
            </a:r>
            <a:endParaRPr lang="en-US" sz="2000" b="1" cap="small" dirty="0">
              <a:solidFill>
                <a:srgbClr val="FFFF10"/>
              </a:solidFill>
            </a:endParaRPr>
          </a:p>
          <a:p>
            <a:r>
              <a:rPr lang="en-US" dirty="0" smtClean="0">
                <a:solidFill>
                  <a:srgbClr val="ECEC0F"/>
                </a:solidFill>
              </a:rPr>
              <a:t>fanma.me:2000/CHALLENGES/two/</a:t>
            </a:r>
            <a:r>
              <a:rPr lang="en-US" dirty="0" err="1" smtClean="0">
                <a:solidFill>
                  <a:srgbClr val="ECEC0F"/>
                </a:solidFill>
              </a:rPr>
              <a:t>FLAG.bmp</a:t>
            </a:r>
            <a:endParaRPr lang="en-US" dirty="0" smtClean="0">
              <a:solidFill>
                <a:srgbClr val="ECEC0F"/>
              </a:solidFill>
            </a:endParaRPr>
          </a:p>
          <a:p>
            <a:r>
              <a:rPr lang="en-US" dirty="0" smtClean="0">
                <a:solidFill>
                  <a:srgbClr val="ECEC0F"/>
                </a:solidFill>
              </a:rPr>
              <a:t>fanma.me:2000/CHALLENGES/two/</a:t>
            </a:r>
            <a:r>
              <a:rPr lang="en-US" dirty="0" err="1" smtClean="0">
                <a:solidFill>
                  <a:srgbClr val="ECEC0F"/>
                </a:solidFill>
              </a:rPr>
              <a:t>ilovec</a:t>
            </a:r>
            <a:r>
              <a:rPr lang="en-US" dirty="0" smtClean="0">
                <a:solidFill>
                  <a:srgbClr val="ECEC0F"/>
                </a:solidFill>
              </a:rPr>
              <a:t>++</a:t>
            </a:r>
          </a:p>
          <a:p>
            <a:r>
              <a:rPr lang="en-US" dirty="0" smtClean="0">
                <a:solidFill>
                  <a:srgbClr val="ECEC0F"/>
                </a:solidFill>
              </a:rPr>
              <a:t>fanma.me:2000/CHALLENGES/two/</a:t>
            </a:r>
            <a:r>
              <a:rPr lang="en-US" dirty="0" err="1" smtClean="0">
                <a:solidFill>
                  <a:srgbClr val="ECEC0F"/>
                </a:solidFill>
              </a:rPr>
              <a:t>secretwebsite.pcapng</a:t>
            </a:r>
            <a:endParaRPr lang="en-US" dirty="0" smtClean="0">
              <a:solidFill>
                <a:srgbClr val="ECEC0F"/>
              </a:solidFill>
            </a:endParaRPr>
          </a:p>
          <a:p>
            <a:r>
              <a:rPr lang="en-US" dirty="0" smtClean="0">
                <a:solidFill>
                  <a:srgbClr val="ECEC0F"/>
                </a:solidFill>
              </a:rPr>
              <a:t>fanma.me:2000/CHALLENGES/two/</a:t>
            </a:r>
            <a:r>
              <a:rPr lang="en-US" dirty="0" err="1" smtClean="0">
                <a:solidFill>
                  <a:srgbClr val="ECEC0F"/>
                </a:solidFill>
              </a:rPr>
              <a:t>magic_number</a:t>
            </a:r>
            <a:endParaRPr lang="en-US" dirty="0" smtClean="0">
              <a:solidFill>
                <a:srgbClr val="ECEC0F"/>
              </a:solidFill>
            </a:endParaRPr>
          </a:p>
          <a:p>
            <a:r>
              <a:rPr lang="en-US" dirty="0" smtClean="0">
                <a:solidFill>
                  <a:srgbClr val="ECEC0F"/>
                </a:solidFill>
              </a:rPr>
              <a:t>fanma.me:2000/CHALLENGES/two/</a:t>
            </a:r>
            <a:r>
              <a:rPr lang="en-US" dirty="0" err="1" smtClean="0">
                <a:solidFill>
                  <a:srgbClr val="ECEC0F"/>
                </a:solidFill>
              </a:rPr>
              <a:t>PNG.png</a:t>
            </a:r>
            <a:endParaRPr lang="en-US" dirty="0" smtClean="0">
              <a:solidFill>
                <a:srgbClr val="ECEC0F"/>
              </a:solidFill>
            </a:endParaRPr>
          </a:p>
          <a:p>
            <a:r>
              <a:rPr lang="en-US" dirty="0" smtClean="0">
                <a:solidFill>
                  <a:srgbClr val="ECEC0F"/>
                </a:solidFill>
              </a:rPr>
              <a:t>fanma.me:2000/CHALLENGES/two/</a:t>
            </a:r>
            <a:r>
              <a:rPr lang="en-US" dirty="0" err="1" smtClean="0">
                <a:solidFill>
                  <a:srgbClr val="ECEC0F"/>
                </a:solidFill>
              </a:rPr>
              <a:t>windows.exe</a:t>
            </a:r>
            <a:endParaRPr lang="en-US" dirty="0" smtClean="0">
              <a:solidFill>
                <a:srgbClr val="ECEC0F"/>
              </a:solidFill>
            </a:endParaRPr>
          </a:p>
          <a:p>
            <a:r>
              <a:rPr lang="en-US" dirty="0" smtClean="0">
                <a:solidFill>
                  <a:srgbClr val="EDEC0D"/>
                </a:solidFill>
              </a:rPr>
              <a:t>fanma.me:2000/challenge3</a:t>
            </a:r>
          </a:p>
          <a:p>
            <a:endParaRPr lang="en-US" dirty="0"/>
          </a:p>
          <a:p>
            <a:r>
              <a:rPr lang="en-US" sz="2000" b="1" cap="small" dirty="0" smtClean="0">
                <a:solidFill>
                  <a:srgbClr val="FF4437"/>
                </a:solidFill>
              </a:rPr>
              <a:t>Hard</a:t>
            </a:r>
          </a:p>
          <a:p>
            <a:r>
              <a:rPr lang="en-US" dirty="0" smtClean="0">
                <a:solidFill>
                  <a:srgbClr val="EF3E32"/>
                </a:solidFill>
              </a:rPr>
              <a:t>fanma.me:2000/CHALLENGES/three/magic_number2</a:t>
            </a:r>
          </a:p>
          <a:p>
            <a:r>
              <a:rPr lang="en-US" dirty="0" smtClean="0">
                <a:solidFill>
                  <a:srgbClr val="EF3E32"/>
                </a:solidFill>
              </a:rPr>
              <a:t>fanma.me:2000/CHALLENGES/three/</a:t>
            </a:r>
            <a:r>
              <a:rPr lang="en-US" dirty="0" err="1" smtClean="0">
                <a:solidFill>
                  <a:srgbClr val="EF3E32"/>
                </a:solidFill>
              </a:rPr>
              <a:t>pwndre_auth</a:t>
            </a:r>
            <a:endParaRPr lang="en-US" dirty="0" smtClean="0">
              <a:solidFill>
                <a:srgbClr val="EF3E32"/>
              </a:solidFill>
            </a:endParaRPr>
          </a:p>
          <a:p>
            <a:r>
              <a:rPr lang="en-US" dirty="0" smtClean="0">
                <a:solidFill>
                  <a:srgbClr val="EF3E32"/>
                </a:solidFill>
              </a:rPr>
              <a:t>fanma.me:2000/challenge4</a:t>
            </a:r>
            <a:endParaRPr lang="en-US" dirty="0">
              <a:solidFill>
                <a:srgbClr val="EF3E32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447071" y="5899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61589" y1="71192" x2="61589" y2="71192"/>
                        <a14:foregroundMark x1="37417" y1="54967" x2="37417" y2="54967"/>
                        <a14:foregroundMark x1="43377" y1="5629" x2="43377" y2="5629"/>
                        <a14:foregroundMark x1="42053" y1="13576" x2="42053" y2="13576"/>
                        <a14:foregroundMark x1="37748" y1="21192" x2="37748" y2="21192"/>
                        <a14:foregroundMark x1="38079" y1="29470" x2="38079" y2="29470"/>
                        <a14:foregroundMark x1="38079" y1="26490" x2="38079" y2="26490"/>
                        <a14:foregroundMark x1="44371" y1="43046" x2="44371" y2="43046"/>
                        <a14:foregroundMark x1="36093" y1="37086" x2="36093" y2="37086"/>
                        <a14:foregroundMark x1="35762" y1="91060" x2="35762" y2="91060"/>
                        <a14:foregroundMark x1="45695" y1="89404" x2="45695" y2="89404"/>
                        <a14:foregroundMark x1="45364" y1="93377" x2="45364" y2="93377"/>
                        <a14:foregroundMark x1="47351" y1="89404" x2="47351" y2="89404"/>
                        <a14:foregroundMark x1="49338" y1="85430" x2="49338" y2="85430"/>
                        <a14:foregroundMark x1="51656" y1="81457" x2="51656" y2="81457"/>
                        <a14:foregroundMark x1="51656" y1="76490" x2="51656" y2="76490"/>
                        <a14:foregroundMark x1="51656" y1="69868" x2="51656" y2="69868"/>
                        <a14:foregroundMark x1="53642" y1="71854" x2="53642" y2="71854"/>
                        <a14:foregroundMark x1="48013" y1="71854" x2="48013" y2="71854"/>
                        <a14:foregroundMark x1="42715" y1="82119" x2="42715" y2="82119"/>
                        <a14:foregroundMark x1="62252" y1="88411" x2="62252" y2="88411"/>
                        <a14:foregroundMark x1="71523" y1="86424" x2="71523" y2="86424"/>
                        <a14:foregroundMark x1="71192" y1="94702" x2="71192" y2="94702"/>
                        <a14:foregroundMark x1="71192" y1="76821" x2="71192" y2="76821"/>
                        <a14:foregroundMark x1="66556" y1="70199" x2="66556" y2="70199"/>
                        <a14:foregroundMark x1="71192" y1="71523" x2="71192" y2="71523"/>
                        <a14:foregroundMark x1="66225" y1="75497" x2="66225" y2="75497"/>
                        <a14:foregroundMark x1="62252" y1="81126" x2="62252" y2="81126"/>
                        <a14:foregroundMark x1="58609" y1="81457" x2="58609" y2="81457"/>
                        <a14:foregroundMark x1="51987" y1="65563" x2="51987" y2="65563"/>
                        <a14:foregroundMark x1="57616" y1="63245" x2="57616" y2="63245"/>
                        <a14:foregroundMark x1="50662" y1="52980" x2="50662" y2="52980"/>
                        <a14:foregroundMark x1="53974" y1="58278" x2="53974" y2="58278"/>
                        <a14:foregroundMark x1="46026" y1="65894" x2="46026" y2="65894"/>
                        <a14:foregroundMark x1="41722" y1="46689" x2="41722" y2="466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31802" y="1201948"/>
            <a:ext cx="1662060" cy="166206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97431" y="5023324"/>
            <a:ext cx="1395463" cy="133964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51159" y="2982616"/>
            <a:ext cx="1864923" cy="149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337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9541" y="2823190"/>
            <a:ext cx="10515600" cy="1325563"/>
          </a:xfrm>
        </p:spPr>
        <p:txBody>
          <a:bodyPr/>
          <a:lstStyle/>
          <a:p>
            <a:pPr algn="ctr"/>
            <a:r>
              <a:rPr lang="en-US" dirty="0" smtClean="0"/>
              <a:t>Hints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2599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>
                <a:solidFill>
                  <a:srgbClr val="6FB53C"/>
                </a:solidFill>
              </a:rPr>
              <a:t>black_hole.jpg</a:t>
            </a:r>
            <a:endParaRPr lang="en-US" b="1" dirty="0">
              <a:solidFill>
                <a:srgbClr val="6FB53C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26273" y="1690688"/>
            <a:ext cx="5439172" cy="4351338"/>
          </a:xfrm>
        </p:spPr>
      </p:pic>
      <p:sp>
        <p:nvSpPr>
          <p:cNvPr id="5" name="TextBox 4"/>
          <p:cNvSpPr txBox="1"/>
          <p:nvPr/>
        </p:nvSpPr>
        <p:spPr>
          <a:xfrm>
            <a:off x="7607516" y="2212258"/>
            <a:ext cx="35396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“Do holes exist? I mean, are they full of emptiness or empty of fullness?” </a:t>
            </a:r>
            <a:r>
              <a:rPr lang="mr-IN" dirty="0" smtClean="0"/>
              <a:t>–</a:t>
            </a:r>
            <a:r>
              <a:rPr lang="en-US" dirty="0" smtClean="0"/>
              <a:t> Smart guy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53518" y="3144978"/>
            <a:ext cx="3047607" cy="2285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455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>
                <a:solidFill>
                  <a:srgbClr val="EDEC0D"/>
                </a:solidFill>
              </a:rPr>
              <a:t>flag.bmp</a:t>
            </a:r>
            <a:r>
              <a:rPr lang="en-US" dirty="0" smtClean="0">
                <a:solidFill>
                  <a:srgbClr val="EDEC0D"/>
                </a:solidFill>
              </a:rPr>
              <a:t> (and </a:t>
            </a:r>
            <a:r>
              <a:rPr lang="en-US" b="1" dirty="0" err="1" smtClean="0">
                <a:solidFill>
                  <a:srgbClr val="EDEC0D"/>
                </a:solidFill>
              </a:rPr>
              <a:t>png.png</a:t>
            </a:r>
            <a:r>
              <a:rPr lang="en-US" dirty="0" smtClean="0">
                <a:solidFill>
                  <a:srgbClr val="EDEC0D"/>
                </a:solidFill>
              </a:rPr>
              <a:t>)</a:t>
            </a:r>
            <a:endParaRPr lang="en-US" dirty="0">
              <a:solidFill>
                <a:srgbClr val="EDEC0D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smtClean="0"/>
              <a:t>Remember what is a file?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</a:t>
            </a:r>
            <a:r>
              <a:rPr lang="en-US" dirty="0" err="1"/>
              <a:t>BMP_file_format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4500" y="2682363"/>
            <a:ext cx="6223000" cy="24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609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>
                <a:solidFill>
                  <a:srgbClr val="EDEC0D"/>
                </a:solidFill>
              </a:rPr>
              <a:t>ilovec</a:t>
            </a:r>
            <a:r>
              <a:rPr lang="en-US" b="1" dirty="0" smtClean="0">
                <a:solidFill>
                  <a:srgbClr val="EDEC0D"/>
                </a:solidFill>
              </a:rPr>
              <a:t>++</a:t>
            </a:r>
            <a:endParaRPr lang="en-US" b="1" dirty="0">
              <a:solidFill>
                <a:srgbClr val="EDEC0D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mr-IN" sz="700" cap="none" dirty="0">
                <a:latin typeface="Monaco" charset="0"/>
                <a:ea typeface="Monaco" charset="0"/>
                <a:cs typeface="Monaco" charset="0"/>
              </a:rPr>
              <a:t>000000000040061a &lt;</a:t>
            </a:r>
            <a:r>
              <a:rPr lang="mr-IN" sz="700" cap="none" dirty="0" err="1">
                <a:latin typeface="Monaco" charset="0"/>
                <a:ea typeface="Monaco" charset="0"/>
                <a:cs typeface="Monaco" charset="0"/>
              </a:rPr>
              <a:t>main</a:t>
            </a:r>
            <a:r>
              <a:rPr lang="mr-IN" sz="700" cap="none" dirty="0">
                <a:latin typeface="Monaco" charset="0"/>
                <a:ea typeface="Monaco" charset="0"/>
                <a:cs typeface="Monaco" charset="0"/>
              </a:rPr>
              <a:t>&gt;:  </a:t>
            </a:r>
            <a:endParaRPr lang="en-US" sz="700" cap="none" dirty="0" smtClean="0">
              <a:latin typeface="Monaco" charset="0"/>
              <a:ea typeface="Monaco" charset="0"/>
              <a:cs typeface="Monaco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mr-IN" sz="700" cap="none" dirty="0" smtClean="0">
                <a:latin typeface="Monaco" charset="0"/>
                <a:ea typeface="Monaco" charset="0"/>
                <a:cs typeface="Monaco" charset="0"/>
              </a:rPr>
              <a:t>40061a</a:t>
            </a:r>
            <a:r>
              <a:rPr lang="mr-IN" sz="700" cap="none" dirty="0">
                <a:latin typeface="Monaco" charset="0"/>
                <a:ea typeface="Monaco" charset="0"/>
                <a:cs typeface="Monaco" charset="0"/>
              </a:rPr>
              <a:t>:	55                   	</a:t>
            </a:r>
            <a:r>
              <a:rPr lang="mr-IN" sz="700" cap="none" dirty="0" err="1">
                <a:latin typeface="Monaco" charset="0"/>
                <a:ea typeface="Monaco" charset="0"/>
                <a:cs typeface="Monaco" charset="0"/>
              </a:rPr>
              <a:t>push</a:t>
            </a:r>
            <a:r>
              <a:rPr lang="mr-IN" sz="700" cap="none" dirty="0">
                <a:latin typeface="Monaco" charset="0"/>
                <a:ea typeface="Monaco" charset="0"/>
                <a:cs typeface="Monaco" charset="0"/>
              </a:rPr>
              <a:t>   </a:t>
            </a:r>
            <a:r>
              <a:rPr lang="mr-IN" sz="700" cap="none" dirty="0" err="1">
                <a:latin typeface="Monaco" charset="0"/>
                <a:ea typeface="Monaco" charset="0"/>
                <a:cs typeface="Monaco" charset="0"/>
              </a:rPr>
              <a:t>rbp</a:t>
            </a:r>
            <a:r>
              <a:rPr lang="mr-IN" sz="700" cap="none" dirty="0">
                <a:latin typeface="Monaco" charset="0"/>
                <a:ea typeface="Monaco" charset="0"/>
                <a:cs typeface="Monaco" charset="0"/>
              </a:rPr>
              <a:t>  </a:t>
            </a:r>
            <a:endParaRPr lang="en-US" sz="700" cap="none" dirty="0">
              <a:latin typeface="Monaco" charset="0"/>
              <a:ea typeface="Monaco" charset="0"/>
              <a:cs typeface="Monaco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mr-IN" sz="700" cap="none" dirty="0" smtClean="0">
                <a:latin typeface="Monaco" charset="0"/>
                <a:ea typeface="Monaco" charset="0"/>
                <a:cs typeface="Monaco" charset="0"/>
              </a:rPr>
              <a:t>40061b</a:t>
            </a:r>
            <a:r>
              <a:rPr lang="mr-IN" sz="700" cap="none" dirty="0">
                <a:latin typeface="Monaco" charset="0"/>
                <a:ea typeface="Monaco" charset="0"/>
                <a:cs typeface="Monaco" charset="0"/>
              </a:rPr>
              <a:t>:	48 89 e5             	</a:t>
            </a:r>
            <a:r>
              <a:rPr lang="mr-IN" sz="700" cap="none" dirty="0" err="1">
                <a:latin typeface="Monaco" charset="0"/>
                <a:ea typeface="Monaco" charset="0"/>
                <a:cs typeface="Monaco" charset="0"/>
              </a:rPr>
              <a:t>mov</a:t>
            </a:r>
            <a:r>
              <a:rPr lang="mr-IN" sz="700" cap="none" dirty="0">
                <a:latin typeface="Monaco" charset="0"/>
                <a:ea typeface="Monaco" charset="0"/>
                <a:cs typeface="Monaco" charset="0"/>
              </a:rPr>
              <a:t>    </a:t>
            </a:r>
            <a:r>
              <a:rPr lang="mr-IN" sz="700" cap="none" dirty="0" err="1">
                <a:latin typeface="Monaco" charset="0"/>
                <a:ea typeface="Monaco" charset="0"/>
                <a:cs typeface="Monaco" charset="0"/>
              </a:rPr>
              <a:t>rbp,rsp</a:t>
            </a:r>
            <a:r>
              <a:rPr lang="mr-IN" sz="700" cap="none" dirty="0">
                <a:latin typeface="Monaco" charset="0"/>
                <a:ea typeface="Monaco" charset="0"/>
                <a:cs typeface="Monaco" charset="0"/>
              </a:rPr>
              <a:t>  </a:t>
            </a:r>
            <a:endParaRPr lang="en-US" sz="700" cap="none" dirty="0" smtClean="0">
              <a:latin typeface="Monaco" charset="0"/>
              <a:ea typeface="Monaco" charset="0"/>
              <a:cs typeface="Monaco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mr-IN" sz="700" cap="none" dirty="0" smtClean="0">
                <a:latin typeface="Monaco" charset="0"/>
                <a:ea typeface="Monaco" charset="0"/>
                <a:cs typeface="Monaco" charset="0"/>
              </a:rPr>
              <a:t>40061e</a:t>
            </a:r>
            <a:r>
              <a:rPr lang="mr-IN" sz="700" cap="none" dirty="0">
                <a:latin typeface="Monaco" charset="0"/>
                <a:ea typeface="Monaco" charset="0"/>
                <a:cs typeface="Monaco" charset="0"/>
              </a:rPr>
              <a:t>:	48 83 </a:t>
            </a:r>
            <a:r>
              <a:rPr lang="mr-IN" sz="700" cap="none" dirty="0" err="1">
                <a:latin typeface="Monaco" charset="0"/>
                <a:ea typeface="Monaco" charset="0"/>
                <a:cs typeface="Monaco" charset="0"/>
              </a:rPr>
              <a:t>ec</a:t>
            </a:r>
            <a:r>
              <a:rPr lang="mr-IN" sz="700" cap="none" dirty="0">
                <a:latin typeface="Monaco" charset="0"/>
                <a:ea typeface="Monaco" charset="0"/>
                <a:cs typeface="Monaco" charset="0"/>
              </a:rPr>
              <a:t> 40          	</a:t>
            </a:r>
            <a:r>
              <a:rPr lang="mr-IN" sz="700" cap="none" dirty="0" err="1">
                <a:latin typeface="Monaco" charset="0"/>
                <a:ea typeface="Monaco" charset="0"/>
                <a:cs typeface="Monaco" charset="0"/>
              </a:rPr>
              <a:t>sub</a:t>
            </a:r>
            <a:r>
              <a:rPr lang="mr-IN" sz="700" cap="none" dirty="0">
                <a:latin typeface="Monaco" charset="0"/>
                <a:ea typeface="Monaco" charset="0"/>
                <a:cs typeface="Monaco" charset="0"/>
              </a:rPr>
              <a:t>    rsp,0x40  </a:t>
            </a:r>
            <a:endParaRPr lang="en-US" sz="700" cap="none" dirty="0" smtClean="0">
              <a:latin typeface="Monaco" charset="0"/>
              <a:ea typeface="Monaco" charset="0"/>
              <a:cs typeface="Monaco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mr-IN" sz="700" cap="none" dirty="0" smtClean="0">
                <a:latin typeface="Monaco" charset="0"/>
                <a:ea typeface="Monaco" charset="0"/>
                <a:cs typeface="Monaco" charset="0"/>
              </a:rPr>
              <a:t>400622</a:t>
            </a:r>
            <a:r>
              <a:rPr lang="mr-IN" sz="700" cap="none" dirty="0">
                <a:latin typeface="Monaco" charset="0"/>
                <a:ea typeface="Monaco" charset="0"/>
                <a:cs typeface="Monaco" charset="0"/>
              </a:rPr>
              <a:t>:	89 7d </a:t>
            </a:r>
            <a:r>
              <a:rPr lang="mr-IN" sz="700" cap="none" dirty="0" err="1">
                <a:latin typeface="Monaco" charset="0"/>
                <a:ea typeface="Monaco" charset="0"/>
                <a:cs typeface="Monaco" charset="0"/>
              </a:rPr>
              <a:t>cc</a:t>
            </a:r>
            <a:r>
              <a:rPr lang="mr-IN" sz="700" cap="none" dirty="0">
                <a:latin typeface="Monaco" charset="0"/>
                <a:ea typeface="Monaco" charset="0"/>
                <a:cs typeface="Monaco" charset="0"/>
              </a:rPr>
              <a:t>             	</a:t>
            </a:r>
            <a:r>
              <a:rPr lang="mr-IN" sz="700" cap="none" dirty="0" err="1">
                <a:latin typeface="Monaco" charset="0"/>
                <a:ea typeface="Monaco" charset="0"/>
                <a:cs typeface="Monaco" charset="0"/>
              </a:rPr>
              <a:t>mov</a:t>
            </a:r>
            <a:r>
              <a:rPr lang="mr-IN" sz="700" cap="none" dirty="0">
                <a:latin typeface="Monaco" charset="0"/>
                <a:ea typeface="Monaco" charset="0"/>
                <a:cs typeface="Monaco" charset="0"/>
              </a:rPr>
              <a:t>    DWORD PTR [rbp-0x34],</a:t>
            </a:r>
            <a:r>
              <a:rPr lang="mr-IN" sz="700" cap="none" dirty="0" err="1">
                <a:latin typeface="Monaco" charset="0"/>
                <a:ea typeface="Monaco" charset="0"/>
                <a:cs typeface="Monaco" charset="0"/>
              </a:rPr>
              <a:t>edi</a:t>
            </a:r>
            <a:r>
              <a:rPr lang="mr-IN" sz="700" cap="none" dirty="0">
                <a:latin typeface="Monaco" charset="0"/>
                <a:ea typeface="Monaco" charset="0"/>
                <a:cs typeface="Monaco" charset="0"/>
              </a:rPr>
              <a:t>  </a:t>
            </a:r>
            <a:endParaRPr lang="en-US" sz="700" cap="none" dirty="0" smtClean="0">
              <a:latin typeface="Monaco" charset="0"/>
              <a:ea typeface="Monaco" charset="0"/>
              <a:cs typeface="Monaco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mr-IN" sz="700" cap="none" dirty="0" smtClean="0">
                <a:latin typeface="Monaco" charset="0"/>
                <a:ea typeface="Monaco" charset="0"/>
                <a:cs typeface="Monaco" charset="0"/>
              </a:rPr>
              <a:t>400625</a:t>
            </a:r>
            <a:r>
              <a:rPr lang="mr-IN" sz="700" cap="none" dirty="0">
                <a:latin typeface="Monaco" charset="0"/>
                <a:ea typeface="Monaco" charset="0"/>
                <a:cs typeface="Monaco" charset="0"/>
              </a:rPr>
              <a:t>:	48 89 75 c0          	</a:t>
            </a:r>
            <a:r>
              <a:rPr lang="mr-IN" sz="700" cap="none" dirty="0" err="1">
                <a:latin typeface="Monaco" charset="0"/>
                <a:ea typeface="Monaco" charset="0"/>
                <a:cs typeface="Monaco" charset="0"/>
              </a:rPr>
              <a:t>mov</a:t>
            </a:r>
            <a:r>
              <a:rPr lang="mr-IN" sz="700" cap="none" dirty="0">
                <a:latin typeface="Monaco" charset="0"/>
                <a:ea typeface="Monaco" charset="0"/>
                <a:cs typeface="Monaco" charset="0"/>
              </a:rPr>
              <a:t>    QWORD PTR [rbp-0x40],</a:t>
            </a:r>
            <a:r>
              <a:rPr lang="mr-IN" sz="700" cap="none" dirty="0" err="1">
                <a:latin typeface="Monaco" charset="0"/>
                <a:ea typeface="Monaco" charset="0"/>
                <a:cs typeface="Monaco" charset="0"/>
              </a:rPr>
              <a:t>rsi</a:t>
            </a:r>
            <a:r>
              <a:rPr lang="mr-IN" sz="700" cap="none" dirty="0">
                <a:latin typeface="Monaco" charset="0"/>
                <a:ea typeface="Monaco" charset="0"/>
                <a:cs typeface="Monaco" charset="0"/>
              </a:rPr>
              <a:t>  </a:t>
            </a:r>
            <a:endParaRPr lang="en-US" sz="700" cap="none" dirty="0" smtClean="0">
              <a:latin typeface="Monaco" charset="0"/>
              <a:ea typeface="Monaco" charset="0"/>
              <a:cs typeface="Monaco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mr-IN" sz="700" cap="none" dirty="0" smtClean="0">
                <a:latin typeface="Monaco" charset="0"/>
                <a:ea typeface="Monaco" charset="0"/>
                <a:cs typeface="Monaco" charset="0"/>
              </a:rPr>
              <a:t>400629</a:t>
            </a:r>
            <a:r>
              <a:rPr lang="mr-IN" sz="700" cap="none" dirty="0">
                <a:latin typeface="Monaco" charset="0"/>
                <a:ea typeface="Monaco" charset="0"/>
                <a:cs typeface="Monaco" charset="0"/>
              </a:rPr>
              <a:t>:	48 8b 05 80 01 00 00 	</a:t>
            </a:r>
            <a:r>
              <a:rPr lang="mr-IN" sz="700" cap="none" dirty="0" err="1">
                <a:latin typeface="Monaco" charset="0"/>
                <a:ea typeface="Monaco" charset="0"/>
                <a:cs typeface="Monaco" charset="0"/>
              </a:rPr>
              <a:t>mov</a:t>
            </a:r>
            <a:r>
              <a:rPr lang="mr-IN" sz="700" cap="none" dirty="0">
                <a:latin typeface="Monaco" charset="0"/>
                <a:ea typeface="Monaco" charset="0"/>
                <a:cs typeface="Monaco" charset="0"/>
              </a:rPr>
              <a:t>    </a:t>
            </a:r>
            <a:r>
              <a:rPr lang="mr-IN" sz="700" cap="none" dirty="0" err="1">
                <a:latin typeface="Monaco" charset="0"/>
                <a:ea typeface="Monaco" charset="0"/>
                <a:cs typeface="Monaco" charset="0"/>
              </a:rPr>
              <a:t>rax,QWORD</a:t>
            </a:r>
            <a:r>
              <a:rPr lang="mr-IN" sz="700" cap="none" dirty="0">
                <a:latin typeface="Monaco" charset="0"/>
                <a:ea typeface="Monaco" charset="0"/>
                <a:cs typeface="Monaco" charset="0"/>
              </a:rPr>
              <a:t> PTR [rip+0x180]        # 4007b0 &lt;_IO_stdin_used+0x20&gt;  </a:t>
            </a:r>
            <a:endParaRPr lang="en-US" sz="700" cap="none" dirty="0" smtClean="0">
              <a:latin typeface="Monaco" charset="0"/>
              <a:ea typeface="Monaco" charset="0"/>
              <a:cs typeface="Monaco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mr-IN" sz="700" cap="none" dirty="0" smtClean="0">
                <a:latin typeface="Monaco" charset="0"/>
                <a:ea typeface="Monaco" charset="0"/>
                <a:cs typeface="Monaco" charset="0"/>
              </a:rPr>
              <a:t>400630</a:t>
            </a:r>
            <a:r>
              <a:rPr lang="mr-IN" sz="700" cap="none" dirty="0">
                <a:latin typeface="Monaco" charset="0"/>
                <a:ea typeface="Monaco" charset="0"/>
                <a:cs typeface="Monaco" charset="0"/>
              </a:rPr>
              <a:t>:	48 89 45 d0          	</a:t>
            </a:r>
            <a:r>
              <a:rPr lang="mr-IN" sz="700" cap="none" dirty="0" err="1">
                <a:latin typeface="Monaco" charset="0"/>
                <a:ea typeface="Monaco" charset="0"/>
                <a:cs typeface="Monaco" charset="0"/>
              </a:rPr>
              <a:t>mov</a:t>
            </a:r>
            <a:r>
              <a:rPr lang="mr-IN" sz="700" cap="none" dirty="0">
                <a:latin typeface="Monaco" charset="0"/>
                <a:ea typeface="Monaco" charset="0"/>
                <a:cs typeface="Monaco" charset="0"/>
              </a:rPr>
              <a:t>    QWORD PTR [rbp-0x30],</a:t>
            </a:r>
            <a:r>
              <a:rPr lang="mr-IN" sz="700" cap="none" dirty="0" err="1">
                <a:latin typeface="Monaco" charset="0"/>
                <a:ea typeface="Monaco" charset="0"/>
                <a:cs typeface="Monaco" charset="0"/>
              </a:rPr>
              <a:t>rax</a:t>
            </a:r>
            <a:r>
              <a:rPr lang="mr-IN" sz="700" cap="none" dirty="0">
                <a:latin typeface="Monaco" charset="0"/>
                <a:ea typeface="Monaco" charset="0"/>
                <a:cs typeface="Monaco" charset="0"/>
              </a:rPr>
              <a:t>  </a:t>
            </a:r>
            <a:endParaRPr lang="en-US" sz="700" cap="none" dirty="0" smtClean="0">
              <a:latin typeface="Monaco" charset="0"/>
              <a:ea typeface="Monaco" charset="0"/>
              <a:cs typeface="Monaco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mr-IN" sz="700" cap="none" dirty="0" smtClean="0">
                <a:latin typeface="Monaco" charset="0"/>
                <a:ea typeface="Monaco" charset="0"/>
                <a:cs typeface="Monaco" charset="0"/>
              </a:rPr>
              <a:t>400634</a:t>
            </a:r>
            <a:r>
              <a:rPr lang="mr-IN" sz="700" cap="none" dirty="0">
                <a:latin typeface="Monaco" charset="0"/>
                <a:ea typeface="Monaco" charset="0"/>
                <a:cs typeface="Monaco" charset="0"/>
              </a:rPr>
              <a:t>:	48 8b 05 7d 01 00 00 	</a:t>
            </a:r>
            <a:r>
              <a:rPr lang="mr-IN" sz="700" cap="none" dirty="0" err="1">
                <a:latin typeface="Monaco" charset="0"/>
                <a:ea typeface="Monaco" charset="0"/>
                <a:cs typeface="Monaco" charset="0"/>
              </a:rPr>
              <a:t>mov</a:t>
            </a:r>
            <a:r>
              <a:rPr lang="mr-IN" sz="700" cap="none" dirty="0">
                <a:latin typeface="Monaco" charset="0"/>
                <a:ea typeface="Monaco" charset="0"/>
                <a:cs typeface="Monaco" charset="0"/>
              </a:rPr>
              <a:t>    </a:t>
            </a:r>
            <a:r>
              <a:rPr lang="mr-IN" sz="700" cap="none" dirty="0" err="1">
                <a:latin typeface="Monaco" charset="0"/>
                <a:ea typeface="Monaco" charset="0"/>
                <a:cs typeface="Monaco" charset="0"/>
              </a:rPr>
              <a:t>rax,QWORD</a:t>
            </a:r>
            <a:r>
              <a:rPr lang="mr-IN" sz="700" cap="none" dirty="0">
                <a:latin typeface="Monaco" charset="0"/>
                <a:ea typeface="Monaco" charset="0"/>
                <a:cs typeface="Monaco" charset="0"/>
              </a:rPr>
              <a:t> PTR [rip+0x17d]        # 4007b8 &lt;_IO_stdin_used+0x28&gt;  </a:t>
            </a:r>
            <a:endParaRPr lang="en-US" sz="700" cap="none" dirty="0" smtClean="0">
              <a:latin typeface="Monaco" charset="0"/>
              <a:ea typeface="Monaco" charset="0"/>
              <a:cs typeface="Monaco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mr-IN" sz="700" cap="none" dirty="0" smtClean="0">
                <a:latin typeface="Monaco" charset="0"/>
                <a:ea typeface="Monaco" charset="0"/>
                <a:cs typeface="Monaco" charset="0"/>
              </a:rPr>
              <a:t>40063b</a:t>
            </a:r>
            <a:r>
              <a:rPr lang="mr-IN" sz="700" cap="none" dirty="0">
                <a:latin typeface="Monaco" charset="0"/>
                <a:ea typeface="Monaco" charset="0"/>
                <a:cs typeface="Monaco" charset="0"/>
              </a:rPr>
              <a:t>:	48 89 45 d8          	</a:t>
            </a:r>
            <a:r>
              <a:rPr lang="mr-IN" sz="700" cap="none" dirty="0" err="1">
                <a:latin typeface="Monaco" charset="0"/>
                <a:ea typeface="Monaco" charset="0"/>
                <a:cs typeface="Monaco" charset="0"/>
              </a:rPr>
              <a:t>mov</a:t>
            </a:r>
            <a:r>
              <a:rPr lang="mr-IN" sz="700" cap="none" dirty="0">
                <a:latin typeface="Monaco" charset="0"/>
                <a:ea typeface="Monaco" charset="0"/>
                <a:cs typeface="Monaco" charset="0"/>
              </a:rPr>
              <a:t>    QWORD PTR [rbp-0x28],</a:t>
            </a:r>
            <a:r>
              <a:rPr lang="mr-IN" sz="700" cap="none" dirty="0" err="1">
                <a:latin typeface="Monaco" charset="0"/>
                <a:ea typeface="Monaco" charset="0"/>
                <a:cs typeface="Monaco" charset="0"/>
              </a:rPr>
              <a:t>rax</a:t>
            </a:r>
            <a:r>
              <a:rPr lang="mr-IN" sz="700" cap="none" dirty="0">
                <a:latin typeface="Monaco" charset="0"/>
                <a:ea typeface="Monaco" charset="0"/>
                <a:cs typeface="Monaco" charset="0"/>
              </a:rPr>
              <a:t>  </a:t>
            </a:r>
            <a:endParaRPr lang="en-US" sz="700" cap="none" dirty="0" smtClean="0">
              <a:latin typeface="Monaco" charset="0"/>
              <a:ea typeface="Monaco" charset="0"/>
              <a:cs typeface="Monaco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mr-IN" sz="700" cap="none" dirty="0" smtClean="0">
                <a:latin typeface="Monaco" charset="0"/>
                <a:ea typeface="Monaco" charset="0"/>
                <a:cs typeface="Monaco" charset="0"/>
              </a:rPr>
              <a:t>40063f</a:t>
            </a:r>
            <a:r>
              <a:rPr lang="mr-IN" sz="700" cap="none" dirty="0">
                <a:latin typeface="Monaco" charset="0"/>
                <a:ea typeface="Monaco" charset="0"/>
                <a:cs typeface="Monaco" charset="0"/>
              </a:rPr>
              <a:t>:	48 8b 05 7a 01 00 00 	</a:t>
            </a:r>
            <a:r>
              <a:rPr lang="mr-IN" sz="700" cap="none" dirty="0" err="1">
                <a:latin typeface="Monaco" charset="0"/>
                <a:ea typeface="Monaco" charset="0"/>
                <a:cs typeface="Monaco" charset="0"/>
              </a:rPr>
              <a:t>mov</a:t>
            </a:r>
            <a:r>
              <a:rPr lang="mr-IN" sz="700" cap="none" dirty="0">
                <a:latin typeface="Monaco" charset="0"/>
                <a:ea typeface="Monaco" charset="0"/>
                <a:cs typeface="Monaco" charset="0"/>
              </a:rPr>
              <a:t>    </a:t>
            </a:r>
            <a:r>
              <a:rPr lang="mr-IN" sz="700" cap="none" dirty="0" err="1">
                <a:latin typeface="Monaco" charset="0"/>
                <a:ea typeface="Monaco" charset="0"/>
                <a:cs typeface="Monaco" charset="0"/>
              </a:rPr>
              <a:t>rax,QWORD</a:t>
            </a:r>
            <a:r>
              <a:rPr lang="mr-IN" sz="700" cap="none" dirty="0">
                <a:latin typeface="Monaco" charset="0"/>
                <a:ea typeface="Monaco" charset="0"/>
                <a:cs typeface="Monaco" charset="0"/>
              </a:rPr>
              <a:t> PTR [rip+0x17a]        # 4007c0 &lt;_IO_stdin_used+0x30&gt;  </a:t>
            </a:r>
            <a:endParaRPr lang="en-US" sz="700" cap="none" dirty="0" smtClean="0">
              <a:latin typeface="Monaco" charset="0"/>
              <a:ea typeface="Monaco" charset="0"/>
              <a:cs typeface="Monaco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mr-IN" sz="700" cap="none" dirty="0" smtClean="0">
                <a:latin typeface="Monaco" charset="0"/>
                <a:ea typeface="Monaco" charset="0"/>
                <a:cs typeface="Monaco" charset="0"/>
              </a:rPr>
              <a:t>400646</a:t>
            </a:r>
            <a:r>
              <a:rPr lang="mr-IN" sz="700" cap="none" dirty="0">
                <a:latin typeface="Monaco" charset="0"/>
                <a:ea typeface="Monaco" charset="0"/>
                <a:cs typeface="Monaco" charset="0"/>
              </a:rPr>
              <a:t>:	48 89 45 e0          	</a:t>
            </a:r>
            <a:r>
              <a:rPr lang="mr-IN" sz="700" cap="none" dirty="0" err="1">
                <a:latin typeface="Monaco" charset="0"/>
                <a:ea typeface="Monaco" charset="0"/>
                <a:cs typeface="Monaco" charset="0"/>
              </a:rPr>
              <a:t>mov</a:t>
            </a:r>
            <a:r>
              <a:rPr lang="mr-IN" sz="700" cap="none" dirty="0">
                <a:latin typeface="Monaco" charset="0"/>
                <a:ea typeface="Monaco" charset="0"/>
                <a:cs typeface="Monaco" charset="0"/>
              </a:rPr>
              <a:t>    QWORD PTR [rbp-0x20],</a:t>
            </a:r>
            <a:r>
              <a:rPr lang="mr-IN" sz="700" cap="none" dirty="0" err="1">
                <a:latin typeface="Monaco" charset="0"/>
                <a:ea typeface="Monaco" charset="0"/>
                <a:cs typeface="Monaco" charset="0"/>
              </a:rPr>
              <a:t>rax</a:t>
            </a:r>
            <a:r>
              <a:rPr lang="mr-IN" sz="700" cap="none" dirty="0">
                <a:latin typeface="Monaco" charset="0"/>
                <a:ea typeface="Monaco" charset="0"/>
                <a:cs typeface="Monaco" charset="0"/>
              </a:rPr>
              <a:t>  </a:t>
            </a:r>
            <a:endParaRPr lang="en-US" sz="700" cap="none" dirty="0" smtClean="0">
              <a:latin typeface="Monaco" charset="0"/>
              <a:ea typeface="Monaco" charset="0"/>
              <a:cs typeface="Monaco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mr-IN" sz="700" cap="none" dirty="0" smtClean="0">
                <a:latin typeface="Monaco" charset="0"/>
                <a:ea typeface="Monaco" charset="0"/>
                <a:cs typeface="Monaco" charset="0"/>
              </a:rPr>
              <a:t>40064a</a:t>
            </a:r>
            <a:r>
              <a:rPr lang="mr-IN" sz="700" cap="none" dirty="0">
                <a:latin typeface="Monaco" charset="0"/>
                <a:ea typeface="Monaco" charset="0"/>
                <a:cs typeface="Monaco" charset="0"/>
              </a:rPr>
              <a:t>:	48 8b 05 77 01 00 00 	</a:t>
            </a:r>
            <a:r>
              <a:rPr lang="mr-IN" sz="700" cap="none" dirty="0" err="1">
                <a:latin typeface="Monaco" charset="0"/>
                <a:ea typeface="Monaco" charset="0"/>
                <a:cs typeface="Monaco" charset="0"/>
              </a:rPr>
              <a:t>mov</a:t>
            </a:r>
            <a:r>
              <a:rPr lang="mr-IN" sz="700" cap="none" dirty="0">
                <a:latin typeface="Monaco" charset="0"/>
                <a:ea typeface="Monaco" charset="0"/>
                <a:cs typeface="Monaco" charset="0"/>
              </a:rPr>
              <a:t>    </a:t>
            </a:r>
            <a:r>
              <a:rPr lang="mr-IN" sz="700" cap="none" dirty="0" err="1">
                <a:latin typeface="Monaco" charset="0"/>
                <a:ea typeface="Monaco" charset="0"/>
                <a:cs typeface="Monaco" charset="0"/>
              </a:rPr>
              <a:t>rax,QWORD</a:t>
            </a:r>
            <a:r>
              <a:rPr lang="mr-IN" sz="700" cap="none" dirty="0">
                <a:latin typeface="Monaco" charset="0"/>
                <a:ea typeface="Monaco" charset="0"/>
                <a:cs typeface="Monaco" charset="0"/>
              </a:rPr>
              <a:t> PTR [rip+0x177]        # 4007c8 &lt;_IO_stdin_used+0x38&gt;  </a:t>
            </a:r>
            <a:endParaRPr lang="en-US" sz="700" cap="none" dirty="0" smtClean="0">
              <a:latin typeface="Monaco" charset="0"/>
              <a:ea typeface="Monaco" charset="0"/>
              <a:cs typeface="Monaco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mr-IN" sz="700" cap="none" dirty="0" smtClean="0">
                <a:latin typeface="Monaco" charset="0"/>
                <a:ea typeface="Monaco" charset="0"/>
                <a:cs typeface="Monaco" charset="0"/>
              </a:rPr>
              <a:t>400651</a:t>
            </a:r>
            <a:r>
              <a:rPr lang="mr-IN" sz="700" cap="none" dirty="0">
                <a:latin typeface="Monaco" charset="0"/>
                <a:ea typeface="Monaco" charset="0"/>
                <a:cs typeface="Monaco" charset="0"/>
              </a:rPr>
              <a:t>:	48 89 45 e8          	</a:t>
            </a:r>
            <a:r>
              <a:rPr lang="mr-IN" sz="700" cap="none" dirty="0" err="1">
                <a:latin typeface="Monaco" charset="0"/>
                <a:ea typeface="Monaco" charset="0"/>
                <a:cs typeface="Monaco" charset="0"/>
              </a:rPr>
              <a:t>mov</a:t>
            </a:r>
            <a:r>
              <a:rPr lang="mr-IN" sz="700" cap="none" dirty="0">
                <a:latin typeface="Monaco" charset="0"/>
                <a:ea typeface="Monaco" charset="0"/>
                <a:cs typeface="Monaco" charset="0"/>
              </a:rPr>
              <a:t>    QWORD PTR [rbp-0x18],</a:t>
            </a:r>
            <a:r>
              <a:rPr lang="mr-IN" sz="700" cap="none" dirty="0" err="1">
                <a:latin typeface="Monaco" charset="0"/>
                <a:ea typeface="Monaco" charset="0"/>
                <a:cs typeface="Monaco" charset="0"/>
              </a:rPr>
              <a:t>rax</a:t>
            </a:r>
            <a:r>
              <a:rPr lang="mr-IN" sz="700" cap="none" dirty="0">
                <a:latin typeface="Monaco" charset="0"/>
                <a:ea typeface="Monaco" charset="0"/>
                <a:cs typeface="Monaco" charset="0"/>
              </a:rPr>
              <a:t>  </a:t>
            </a:r>
            <a:endParaRPr lang="en-US" sz="700" cap="none" dirty="0" smtClean="0">
              <a:latin typeface="Monaco" charset="0"/>
              <a:ea typeface="Monaco" charset="0"/>
              <a:cs typeface="Monaco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mr-IN" sz="700" cap="none" dirty="0" smtClean="0">
                <a:latin typeface="Monaco" charset="0"/>
                <a:ea typeface="Monaco" charset="0"/>
                <a:cs typeface="Monaco" charset="0"/>
              </a:rPr>
              <a:t>400655</a:t>
            </a:r>
            <a:r>
              <a:rPr lang="mr-IN" sz="700" cap="none" dirty="0">
                <a:latin typeface="Monaco" charset="0"/>
                <a:ea typeface="Monaco" charset="0"/>
                <a:cs typeface="Monaco" charset="0"/>
              </a:rPr>
              <a:t>:	8b 05 75 01 00 00    	</a:t>
            </a:r>
            <a:r>
              <a:rPr lang="mr-IN" sz="700" cap="none" dirty="0" err="1">
                <a:latin typeface="Monaco" charset="0"/>
                <a:ea typeface="Monaco" charset="0"/>
                <a:cs typeface="Monaco" charset="0"/>
              </a:rPr>
              <a:t>mov</a:t>
            </a:r>
            <a:r>
              <a:rPr lang="mr-IN" sz="700" cap="none" dirty="0">
                <a:latin typeface="Monaco" charset="0"/>
                <a:ea typeface="Monaco" charset="0"/>
                <a:cs typeface="Monaco" charset="0"/>
              </a:rPr>
              <a:t>    </a:t>
            </a:r>
            <a:r>
              <a:rPr lang="mr-IN" sz="700" cap="none" dirty="0" err="1">
                <a:latin typeface="Monaco" charset="0"/>
                <a:ea typeface="Monaco" charset="0"/>
                <a:cs typeface="Monaco" charset="0"/>
              </a:rPr>
              <a:t>eax,DWORD</a:t>
            </a:r>
            <a:r>
              <a:rPr lang="mr-IN" sz="700" cap="none" dirty="0">
                <a:latin typeface="Monaco" charset="0"/>
                <a:ea typeface="Monaco" charset="0"/>
                <a:cs typeface="Monaco" charset="0"/>
              </a:rPr>
              <a:t> PTR [rip+0x175]        # 4007d0 &lt;_IO_stdin_used+0x40&gt;  </a:t>
            </a:r>
            <a:endParaRPr lang="en-US" sz="700" cap="none" dirty="0" smtClean="0">
              <a:latin typeface="Monaco" charset="0"/>
              <a:ea typeface="Monaco" charset="0"/>
              <a:cs typeface="Monaco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mr-IN" sz="700" cap="none" dirty="0" smtClean="0">
                <a:latin typeface="Monaco" charset="0"/>
                <a:ea typeface="Monaco" charset="0"/>
                <a:cs typeface="Monaco" charset="0"/>
              </a:rPr>
              <a:t>40065b</a:t>
            </a:r>
            <a:r>
              <a:rPr lang="mr-IN" sz="700" cap="none" dirty="0">
                <a:latin typeface="Monaco" charset="0"/>
                <a:ea typeface="Monaco" charset="0"/>
                <a:cs typeface="Monaco" charset="0"/>
              </a:rPr>
              <a:t>:	89 45 f0             	</a:t>
            </a:r>
            <a:r>
              <a:rPr lang="mr-IN" sz="700" cap="none" dirty="0" err="1">
                <a:latin typeface="Monaco" charset="0"/>
                <a:ea typeface="Monaco" charset="0"/>
                <a:cs typeface="Monaco" charset="0"/>
              </a:rPr>
              <a:t>mov</a:t>
            </a:r>
            <a:r>
              <a:rPr lang="mr-IN" sz="700" cap="none" dirty="0">
                <a:latin typeface="Monaco" charset="0"/>
                <a:ea typeface="Monaco" charset="0"/>
                <a:cs typeface="Monaco" charset="0"/>
              </a:rPr>
              <a:t>    DWORD PTR [rbp-0x10],</a:t>
            </a:r>
            <a:r>
              <a:rPr lang="mr-IN" sz="700" cap="none" dirty="0" err="1">
                <a:latin typeface="Monaco" charset="0"/>
                <a:ea typeface="Monaco" charset="0"/>
                <a:cs typeface="Monaco" charset="0"/>
              </a:rPr>
              <a:t>eax</a:t>
            </a:r>
            <a:r>
              <a:rPr lang="mr-IN" sz="700" cap="none" dirty="0">
                <a:latin typeface="Monaco" charset="0"/>
                <a:ea typeface="Monaco" charset="0"/>
                <a:cs typeface="Monaco" charset="0"/>
              </a:rPr>
              <a:t>  </a:t>
            </a:r>
            <a:endParaRPr lang="en-US" sz="700" cap="none" dirty="0" smtClean="0">
              <a:latin typeface="Monaco" charset="0"/>
              <a:ea typeface="Monaco" charset="0"/>
              <a:cs typeface="Monaco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mr-IN" sz="700" cap="none" dirty="0" smtClean="0">
                <a:latin typeface="Monaco" charset="0"/>
                <a:ea typeface="Monaco" charset="0"/>
                <a:cs typeface="Monaco" charset="0"/>
              </a:rPr>
              <a:t>40065e</a:t>
            </a:r>
            <a:r>
              <a:rPr lang="mr-IN" sz="700" cap="none" dirty="0">
                <a:latin typeface="Monaco" charset="0"/>
                <a:ea typeface="Monaco" charset="0"/>
                <a:cs typeface="Monaco" charset="0"/>
              </a:rPr>
              <a:t>:	0f b7 05 6f 01 00 00 	</a:t>
            </a:r>
            <a:r>
              <a:rPr lang="mr-IN" sz="700" cap="none" dirty="0" err="1">
                <a:latin typeface="Monaco" charset="0"/>
                <a:ea typeface="Monaco" charset="0"/>
                <a:cs typeface="Monaco" charset="0"/>
              </a:rPr>
              <a:t>movzx</a:t>
            </a:r>
            <a:r>
              <a:rPr lang="mr-IN" sz="700" cap="none" dirty="0">
                <a:latin typeface="Monaco" charset="0"/>
                <a:ea typeface="Monaco" charset="0"/>
                <a:cs typeface="Monaco" charset="0"/>
              </a:rPr>
              <a:t>  </a:t>
            </a:r>
            <a:r>
              <a:rPr lang="mr-IN" sz="700" cap="none" dirty="0" err="1">
                <a:latin typeface="Monaco" charset="0"/>
                <a:ea typeface="Monaco" charset="0"/>
                <a:cs typeface="Monaco" charset="0"/>
              </a:rPr>
              <a:t>eax,WORD</a:t>
            </a:r>
            <a:r>
              <a:rPr lang="mr-IN" sz="700" cap="none" dirty="0">
                <a:latin typeface="Monaco" charset="0"/>
                <a:ea typeface="Monaco" charset="0"/>
                <a:cs typeface="Monaco" charset="0"/>
              </a:rPr>
              <a:t> PTR [rip+0x16f]        # 4007d4 &lt;_IO_stdin_used+0x44&gt;  </a:t>
            </a:r>
            <a:endParaRPr lang="en-US" sz="700" cap="none" dirty="0" smtClean="0">
              <a:latin typeface="Monaco" charset="0"/>
              <a:ea typeface="Monaco" charset="0"/>
              <a:cs typeface="Monaco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mr-IN" sz="700" cap="none" dirty="0" smtClean="0">
                <a:latin typeface="Monaco" charset="0"/>
                <a:ea typeface="Monaco" charset="0"/>
                <a:cs typeface="Monaco" charset="0"/>
              </a:rPr>
              <a:t>400665</a:t>
            </a:r>
            <a:r>
              <a:rPr lang="mr-IN" sz="700" cap="none" dirty="0">
                <a:latin typeface="Monaco" charset="0"/>
                <a:ea typeface="Monaco" charset="0"/>
                <a:cs typeface="Monaco" charset="0"/>
              </a:rPr>
              <a:t>:	66 89 45 f4          	</a:t>
            </a:r>
            <a:r>
              <a:rPr lang="mr-IN" sz="700" cap="none" dirty="0" err="1">
                <a:latin typeface="Monaco" charset="0"/>
                <a:ea typeface="Monaco" charset="0"/>
                <a:cs typeface="Monaco" charset="0"/>
              </a:rPr>
              <a:t>mov</a:t>
            </a:r>
            <a:r>
              <a:rPr lang="mr-IN" sz="700" cap="none" dirty="0">
                <a:latin typeface="Monaco" charset="0"/>
                <a:ea typeface="Monaco" charset="0"/>
                <a:cs typeface="Monaco" charset="0"/>
              </a:rPr>
              <a:t>    WORD PTR [rbp-0xc],</a:t>
            </a:r>
            <a:r>
              <a:rPr lang="mr-IN" sz="700" cap="none" dirty="0" err="1">
                <a:latin typeface="Monaco" charset="0"/>
                <a:ea typeface="Monaco" charset="0"/>
                <a:cs typeface="Monaco" charset="0"/>
              </a:rPr>
              <a:t>ax</a:t>
            </a:r>
            <a:r>
              <a:rPr lang="mr-IN" sz="700" cap="none" dirty="0">
                <a:latin typeface="Monaco" charset="0"/>
                <a:ea typeface="Monaco" charset="0"/>
                <a:cs typeface="Monaco" charset="0"/>
              </a:rPr>
              <a:t>  </a:t>
            </a:r>
            <a:endParaRPr lang="en-US" sz="700" cap="none" dirty="0" smtClean="0">
              <a:latin typeface="Monaco" charset="0"/>
              <a:ea typeface="Monaco" charset="0"/>
              <a:cs typeface="Monaco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mr-IN" sz="700" cap="none" dirty="0" smtClean="0">
                <a:latin typeface="Monaco" charset="0"/>
                <a:ea typeface="Monaco" charset="0"/>
                <a:cs typeface="Monaco" charset="0"/>
              </a:rPr>
              <a:t>400669</a:t>
            </a:r>
            <a:r>
              <a:rPr lang="mr-IN" sz="700" cap="none" dirty="0">
                <a:latin typeface="Monaco" charset="0"/>
                <a:ea typeface="Monaco" charset="0"/>
                <a:cs typeface="Monaco" charset="0"/>
              </a:rPr>
              <a:t>:	c6 45 </a:t>
            </a:r>
            <a:r>
              <a:rPr lang="mr-IN" sz="700" cap="none" dirty="0" err="1">
                <a:latin typeface="Monaco" charset="0"/>
                <a:ea typeface="Monaco" charset="0"/>
                <a:cs typeface="Monaco" charset="0"/>
              </a:rPr>
              <a:t>fb</a:t>
            </a:r>
            <a:r>
              <a:rPr lang="mr-IN" sz="700" cap="none" dirty="0">
                <a:latin typeface="Monaco" charset="0"/>
                <a:ea typeface="Monaco" charset="0"/>
                <a:cs typeface="Monaco" charset="0"/>
              </a:rPr>
              <a:t> 0a          	</a:t>
            </a:r>
            <a:r>
              <a:rPr lang="mr-IN" sz="700" cap="none" dirty="0" err="1">
                <a:latin typeface="Monaco" charset="0"/>
                <a:ea typeface="Monaco" charset="0"/>
                <a:cs typeface="Monaco" charset="0"/>
              </a:rPr>
              <a:t>mov</a:t>
            </a:r>
            <a:r>
              <a:rPr lang="mr-IN" sz="700" cap="none" dirty="0">
                <a:latin typeface="Monaco" charset="0"/>
                <a:ea typeface="Monaco" charset="0"/>
                <a:cs typeface="Monaco" charset="0"/>
              </a:rPr>
              <a:t>    BYTE PTR [rbp-0x5],0xa  </a:t>
            </a:r>
            <a:endParaRPr lang="en-US" sz="700" cap="none" dirty="0" smtClean="0">
              <a:latin typeface="Monaco" charset="0"/>
              <a:ea typeface="Monaco" charset="0"/>
              <a:cs typeface="Monaco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mr-IN" sz="700" cap="none" dirty="0" smtClean="0">
                <a:latin typeface="Monaco" charset="0"/>
                <a:ea typeface="Monaco" charset="0"/>
                <a:cs typeface="Monaco" charset="0"/>
              </a:rPr>
              <a:t>40066d</a:t>
            </a:r>
            <a:r>
              <a:rPr lang="mr-IN" sz="700" cap="none" dirty="0">
                <a:latin typeface="Monaco" charset="0"/>
                <a:ea typeface="Monaco" charset="0"/>
                <a:cs typeface="Monaco" charset="0"/>
              </a:rPr>
              <a:t>:	c6 45 </a:t>
            </a:r>
            <a:r>
              <a:rPr lang="mr-IN" sz="700" cap="none" dirty="0" err="1">
                <a:latin typeface="Monaco" charset="0"/>
                <a:ea typeface="Monaco" charset="0"/>
                <a:cs typeface="Monaco" charset="0"/>
              </a:rPr>
              <a:t>fa</a:t>
            </a:r>
            <a:r>
              <a:rPr lang="mr-IN" sz="700" cap="none" dirty="0">
                <a:latin typeface="Monaco" charset="0"/>
                <a:ea typeface="Monaco" charset="0"/>
                <a:cs typeface="Monaco" charset="0"/>
              </a:rPr>
              <a:t> 35          	</a:t>
            </a:r>
            <a:r>
              <a:rPr lang="mr-IN" sz="700" cap="none" dirty="0" err="1">
                <a:latin typeface="Monaco" charset="0"/>
                <a:ea typeface="Monaco" charset="0"/>
                <a:cs typeface="Monaco" charset="0"/>
              </a:rPr>
              <a:t>mov</a:t>
            </a:r>
            <a:r>
              <a:rPr lang="mr-IN" sz="700" cap="none" dirty="0">
                <a:latin typeface="Monaco" charset="0"/>
                <a:ea typeface="Monaco" charset="0"/>
                <a:cs typeface="Monaco" charset="0"/>
              </a:rPr>
              <a:t>    BYTE PTR [rbp-0x6],0x35  </a:t>
            </a:r>
            <a:endParaRPr lang="en-US" sz="700" cap="none" dirty="0" smtClean="0">
              <a:latin typeface="Monaco" charset="0"/>
              <a:ea typeface="Monaco" charset="0"/>
              <a:cs typeface="Monaco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mr-IN" sz="700" cap="none" dirty="0" smtClean="0">
                <a:latin typeface="Monaco" charset="0"/>
                <a:ea typeface="Monaco" charset="0"/>
                <a:cs typeface="Monaco" charset="0"/>
              </a:rPr>
              <a:t>400671</a:t>
            </a:r>
            <a:r>
              <a:rPr lang="mr-IN" sz="700" cap="none" dirty="0">
                <a:latin typeface="Monaco" charset="0"/>
                <a:ea typeface="Monaco" charset="0"/>
                <a:cs typeface="Monaco" charset="0"/>
              </a:rPr>
              <a:t>:	c6 45 f9 5c          	</a:t>
            </a:r>
            <a:r>
              <a:rPr lang="mr-IN" sz="700" cap="none" dirty="0" err="1">
                <a:latin typeface="Monaco" charset="0"/>
                <a:ea typeface="Monaco" charset="0"/>
                <a:cs typeface="Monaco" charset="0"/>
              </a:rPr>
              <a:t>mov</a:t>
            </a:r>
            <a:r>
              <a:rPr lang="mr-IN" sz="700" cap="none" dirty="0">
                <a:latin typeface="Monaco" charset="0"/>
                <a:ea typeface="Monaco" charset="0"/>
                <a:cs typeface="Monaco" charset="0"/>
              </a:rPr>
              <a:t>    BYTE PTR [rbp-0x7],0x5c  </a:t>
            </a:r>
            <a:endParaRPr lang="en-US" sz="700" cap="none" dirty="0" smtClean="0">
              <a:latin typeface="Monaco" charset="0"/>
              <a:ea typeface="Monaco" charset="0"/>
              <a:cs typeface="Monaco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mr-IN" sz="700" cap="none" dirty="0" smtClean="0">
                <a:latin typeface="Monaco" charset="0"/>
                <a:ea typeface="Monaco" charset="0"/>
                <a:cs typeface="Monaco" charset="0"/>
              </a:rPr>
              <a:t>400675</a:t>
            </a:r>
            <a:r>
              <a:rPr lang="mr-IN" sz="700" cap="none" dirty="0">
                <a:latin typeface="Monaco" charset="0"/>
                <a:ea typeface="Monaco" charset="0"/>
                <a:cs typeface="Monaco" charset="0"/>
              </a:rPr>
              <a:t>:	c6 45 f8 1d          	</a:t>
            </a:r>
            <a:r>
              <a:rPr lang="mr-IN" sz="700" cap="none" dirty="0" err="1">
                <a:latin typeface="Monaco" charset="0"/>
                <a:ea typeface="Monaco" charset="0"/>
                <a:cs typeface="Monaco" charset="0"/>
              </a:rPr>
              <a:t>mov</a:t>
            </a:r>
            <a:r>
              <a:rPr lang="mr-IN" sz="700" cap="none" dirty="0">
                <a:latin typeface="Monaco" charset="0"/>
                <a:ea typeface="Monaco" charset="0"/>
                <a:cs typeface="Monaco" charset="0"/>
              </a:rPr>
              <a:t>    BYTE PTR [rbp-0x8],0x1d  </a:t>
            </a:r>
            <a:endParaRPr lang="en-US" sz="700" cap="none" dirty="0" smtClean="0">
              <a:latin typeface="Monaco" charset="0"/>
              <a:ea typeface="Monaco" charset="0"/>
              <a:cs typeface="Monaco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mr-IN" sz="700" cap="none" dirty="0" smtClean="0">
                <a:latin typeface="Monaco" charset="0"/>
                <a:ea typeface="Monaco" charset="0"/>
                <a:cs typeface="Monaco" charset="0"/>
              </a:rPr>
              <a:t>400679</a:t>
            </a:r>
            <a:r>
              <a:rPr lang="mr-IN" sz="700" cap="none" dirty="0">
                <a:latin typeface="Monaco" charset="0"/>
                <a:ea typeface="Monaco" charset="0"/>
                <a:cs typeface="Monaco" charset="0"/>
              </a:rPr>
              <a:t>:	c6 45 f7 81          	</a:t>
            </a:r>
            <a:r>
              <a:rPr lang="mr-IN" sz="700" cap="none" dirty="0" err="1">
                <a:latin typeface="Monaco" charset="0"/>
                <a:ea typeface="Monaco" charset="0"/>
                <a:cs typeface="Monaco" charset="0"/>
              </a:rPr>
              <a:t>mov</a:t>
            </a:r>
            <a:r>
              <a:rPr lang="mr-IN" sz="700" cap="none" dirty="0">
                <a:latin typeface="Monaco" charset="0"/>
                <a:ea typeface="Monaco" charset="0"/>
                <a:cs typeface="Monaco" charset="0"/>
              </a:rPr>
              <a:t>    BYTE PTR [rbp-0x9],0x81  </a:t>
            </a:r>
            <a:endParaRPr lang="en-US" sz="700" cap="none" dirty="0" smtClean="0">
              <a:latin typeface="Monaco" charset="0"/>
              <a:ea typeface="Monaco" charset="0"/>
              <a:cs typeface="Monaco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mr-IN" sz="700" cap="none" dirty="0" smtClean="0">
                <a:latin typeface="Monaco" charset="0"/>
                <a:ea typeface="Monaco" charset="0"/>
                <a:cs typeface="Monaco" charset="0"/>
              </a:rPr>
              <a:t>40067d</a:t>
            </a:r>
            <a:r>
              <a:rPr lang="mr-IN" sz="700" cap="none" dirty="0">
                <a:latin typeface="Monaco" charset="0"/>
                <a:ea typeface="Monaco" charset="0"/>
                <a:cs typeface="Monaco" charset="0"/>
              </a:rPr>
              <a:t>:	c6 45 f6 61          	</a:t>
            </a:r>
            <a:r>
              <a:rPr lang="mr-IN" sz="700" cap="none" dirty="0" err="1">
                <a:latin typeface="Monaco" charset="0"/>
                <a:ea typeface="Monaco" charset="0"/>
                <a:cs typeface="Monaco" charset="0"/>
              </a:rPr>
              <a:t>mov</a:t>
            </a:r>
            <a:r>
              <a:rPr lang="mr-IN" sz="700" cap="none" dirty="0">
                <a:latin typeface="Monaco" charset="0"/>
                <a:ea typeface="Monaco" charset="0"/>
                <a:cs typeface="Monaco" charset="0"/>
              </a:rPr>
              <a:t>    BYTE PTR [rbp-0xa],</a:t>
            </a:r>
            <a:r>
              <a:rPr lang="mr-IN" sz="700" cap="none" dirty="0" smtClean="0">
                <a:latin typeface="Monaco" charset="0"/>
                <a:ea typeface="Monaco" charset="0"/>
                <a:cs typeface="Monaco" charset="0"/>
              </a:rPr>
              <a:t>0x61</a:t>
            </a:r>
            <a:endParaRPr lang="en-US" sz="700" cap="none" dirty="0" smtClean="0">
              <a:latin typeface="Monaco" charset="0"/>
              <a:ea typeface="Monaco" charset="0"/>
              <a:cs typeface="Monaco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mr-IN" sz="700" cap="none" dirty="0" smtClean="0">
                <a:latin typeface="Monaco" charset="0"/>
                <a:ea typeface="Monaco" charset="0"/>
                <a:cs typeface="Monaco" charset="0"/>
              </a:rPr>
              <a:t>[…]  </a:t>
            </a:r>
            <a:endParaRPr lang="en-US" sz="700" cap="none" dirty="0" smtClean="0">
              <a:latin typeface="Monaco" charset="0"/>
              <a:ea typeface="Monaco" charset="0"/>
              <a:cs typeface="Monaco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mr-IN" sz="700" cap="none" dirty="0" smtClean="0">
                <a:latin typeface="Monaco" charset="0"/>
                <a:ea typeface="Monaco" charset="0"/>
                <a:cs typeface="Monaco" charset="0"/>
              </a:rPr>
              <a:t>4006a6</a:t>
            </a:r>
            <a:r>
              <a:rPr lang="mr-IN" sz="700" cap="none" dirty="0">
                <a:latin typeface="Monaco" charset="0"/>
                <a:ea typeface="Monaco" charset="0"/>
                <a:cs typeface="Monaco" charset="0"/>
              </a:rPr>
              <a:t>:	</a:t>
            </a:r>
            <a:r>
              <a:rPr lang="mr-IN" sz="700" cap="none" dirty="0" err="1">
                <a:latin typeface="Monaco" charset="0"/>
                <a:ea typeface="Monaco" charset="0"/>
                <a:cs typeface="Monaco" charset="0"/>
              </a:rPr>
              <a:t>eb</a:t>
            </a:r>
            <a:r>
              <a:rPr lang="mr-IN" sz="700" cap="none" dirty="0">
                <a:latin typeface="Monaco" charset="0"/>
                <a:ea typeface="Monaco" charset="0"/>
                <a:cs typeface="Monaco" charset="0"/>
              </a:rPr>
              <a:t> 3f                	</a:t>
            </a:r>
            <a:r>
              <a:rPr lang="mr-IN" sz="700" cap="none" dirty="0" err="1">
                <a:latin typeface="Monaco" charset="0"/>
                <a:ea typeface="Monaco" charset="0"/>
                <a:cs typeface="Monaco" charset="0"/>
              </a:rPr>
              <a:t>jmp</a:t>
            </a:r>
            <a:r>
              <a:rPr lang="mr-IN" sz="700" cap="none" dirty="0">
                <a:latin typeface="Monaco" charset="0"/>
                <a:ea typeface="Monaco" charset="0"/>
                <a:cs typeface="Monaco" charset="0"/>
              </a:rPr>
              <a:t>    4006e7 &lt;main+0xcd&gt;  </a:t>
            </a:r>
            <a:endParaRPr lang="en-US" sz="700" cap="none" dirty="0" smtClean="0">
              <a:latin typeface="Monaco" charset="0"/>
              <a:ea typeface="Monaco" charset="0"/>
              <a:cs typeface="Monaco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mr-IN" sz="700" cap="none" dirty="0" smtClean="0">
                <a:latin typeface="Monaco" charset="0"/>
                <a:ea typeface="Monaco" charset="0"/>
                <a:cs typeface="Monaco" charset="0"/>
              </a:rPr>
              <a:t>4006a8</a:t>
            </a:r>
            <a:r>
              <a:rPr lang="mr-IN" sz="700" cap="none" dirty="0">
                <a:latin typeface="Monaco" charset="0"/>
                <a:ea typeface="Monaco" charset="0"/>
                <a:cs typeface="Monaco" charset="0"/>
              </a:rPr>
              <a:t>:	8b 45 </a:t>
            </a:r>
            <a:r>
              <a:rPr lang="mr-IN" sz="700" cap="none" dirty="0" err="1">
                <a:latin typeface="Monaco" charset="0"/>
                <a:ea typeface="Monaco" charset="0"/>
                <a:cs typeface="Monaco" charset="0"/>
              </a:rPr>
              <a:t>fc</a:t>
            </a:r>
            <a:r>
              <a:rPr lang="mr-IN" sz="700" cap="none" dirty="0">
                <a:latin typeface="Monaco" charset="0"/>
                <a:ea typeface="Monaco" charset="0"/>
                <a:cs typeface="Monaco" charset="0"/>
              </a:rPr>
              <a:t>             	</a:t>
            </a:r>
            <a:r>
              <a:rPr lang="mr-IN" sz="700" cap="none" dirty="0" err="1">
                <a:latin typeface="Monaco" charset="0"/>
                <a:ea typeface="Monaco" charset="0"/>
                <a:cs typeface="Monaco" charset="0"/>
              </a:rPr>
              <a:t>mov</a:t>
            </a:r>
            <a:r>
              <a:rPr lang="mr-IN" sz="700" cap="none" dirty="0">
                <a:latin typeface="Monaco" charset="0"/>
                <a:ea typeface="Monaco" charset="0"/>
                <a:cs typeface="Monaco" charset="0"/>
              </a:rPr>
              <a:t>    </a:t>
            </a:r>
            <a:r>
              <a:rPr lang="mr-IN" sz="700" cap="none" dirty="0" err="1">
                <a:latin typeface="Monaco" charset="0"/>
                <a:ea typeface="Monaco" charset="0"/>
                <a:cs typeface="Monaco" charset="0"/>
              </a:rPr>
              <a:t>eax,DWORD</a:t>
            </a:r>
            <a:r>
              <a:rPr lang="mr-IN" sz="700" cap="none" dirty="0">
                <a:latin typeface="Monaco" charset="0"/>
                <a:ea typeface="Monaco" charset="0"/>
                <a:cs typeface="Monaco" charset="0"/>
              </a:rPr>
              <a:t> PTR [rbp-0x4]  </a:t>
            </a:r>
            <a:endParaRPr lang="en-US" sz="700" cap="none" dirty="0" smtClean="0">
              <a:latin typeface="Monaco" charset="0"/>
              <a:ea typeface="Monaco" charset="0"/>
              <a:cs typeface="Monaco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mr-IN" sz="700" cap="none" dirty="0" smtClean="0">
                <a:latin typeface="Monaco" charset="0"/>
                <a:ea typeface="Monaco" charset="0"/>
                <a:cs typeface="Monaco" charset="0"/>
              </a:rPr>
              <a:t>4006ab</a:t>
            </a:r>
            <a:r>
              <a:rPr lang="mr-IN" sz="700" cap="none" dirty="0">
                <a:latin typeface="Monaco" charset="0"/>
                <a:ea typeface="Monaco" charset="0"/>
                <a:cs typeface="Monaco" charset="0"/>
              </a:rPr>
              <a:t>:	48 98                	</a:t>
            </a:r>
            <a:r>
              <a:rPr lang="mr-IN" sz="700" cap="none" dirty="0" err="1">
                <a:latin typeface="Monaco" charset="0"/>
                <a:ea typeface="Monaco" charset="0"/>
                <a:cs typeface="Monaco" charset="0"/>
              </a:rPr>
              <a:t>cdqe</a:t>
            </a:r>
            <a:r>
              <a:rPr lang="mr-IN" sz="700" cap="none" dirty="0">
                <a:latin typeface="Monaco" charset="0"/>
                <a:ea typeface="Monaco" charset="0"/>
                <a:cs typeface="Monaco" charset="0"/>
              </a:rPr>
              <a:t>     </a:t>
            </a:r>
            <a:endParaRPr lang="en-US" sz="700" cap="none" dirty="0" smtClean="0">
              <a:latin typeface="Monaco" charset="0"/>
              <a:ea typeface="Monaco" charset="0"/>
              <a:cs typeface="Monaco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mr-IN" sz="700" cap="none" dirty="0" smtClean="0">
                <a:latin typeface="Monaco" charset="0"/>
                <a:ea typeface="Monaco" charset="0"/>
                <a:cs typeface="Monaco" charset="0"/>
              </a:rPr>
              <a:t>4006ad</a:t>
            </a:r>
            <a:r>
              <a:rPr lang="mr-IN" sz="700" cap="none" dirty="0">
                <a:latin typeface="Monaco" charset="0"/>
                <a:ea typeface="Monaco" charset="0"/>
                <a:cs typeface="Monaco" charset="0"/>
              </a:rPr>
              <a:t>:	0f b6 44 05 d0       	</a:t>
            </a:r>
            <a:r>
              <a:rPr lang="mr-IN" sz="700" cap="none" dirty="0" err="1">
                <a:latin typeface="Monaco" charset="0"/>
                <a:ea typeface="Monaco" charset="0"/>
                <a:cs typeface="Monaco" charset="0"/>
              </a:rPr>
              <a:t>movzx</a:t>
            </a:r>
            <a:r>
              <a:rPr lang="mr-IN" sz="700" cap="none" dirty="0">
                <a:latin typeface="Monaco" charset="0"/>
                <a:ea typeface="Monaco" charset="0"/>
                <a:cs typeface="Monaco" charset="0"/>
              </a:rPr>
              <a:t>  </a:t>
            </a:r>
            <a:r>
              <a:rPr lang="mr-IN" sz="700" cap="none" dirty="0" err="1">
                <a:latin typeface="Monaco" charset="0"/>
                <a:ea typeface="Monaco" charset="0"/>
                <a:cs typeface="Monaco" charset="0"/>
              </a:rPr>
              <a:t>eax,BYTE</a:t>
            </a:r>
            <a:r>
              <a:rPr lang="mr-IN" sz="700" cap="none" dirty="0">
                <a:latin typeface="Monaco" charset="0"/>
                <a:ea typeface="Monaco" charset="0"/>
                <a:cs typeface="Monaco" charset="0"/>
              </a:rPr>
              <a:t> PTR [</a:t>
            </a:r>
            <a:r>
              <a:rPr lang="mr-IN" sz="700" cap="none" dirty="0" err="1">
                <a:latin typeface="Monaco" charset="0"/>
                <a:ea typeface="Monaco" charset="0"/>
                <a:cs typeface="Monaco" charset="0"/>
              </a:rPr>
              <a:t>rbp+rax</a:t>
            </a:r>
            <a:r>
              <a:rPr lang="mr-IN" sz="700" cap="none" dirty="0">
                <a:latin typeface="Monaco" charset="0"/>
                <a:ea typeface="Monaco" charset="0"/>
                <a:cs typeface="Monaco" charset="0"/>
              </a:rPr>
              <a:t>*1-0x30]  </a:t>
            </a:r>
            <a:endParaRPr lang="en-US" sz="700" cap="none" dirty="0" smtClean="0">
              <a:latin typeface="Monaco" charset="0"/>
              <a:ea typeface="Monaco" charset="0"/>
              <a:cs typeface="Monaco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mr-IN" sz="700" cap="none" dirty="0" smtClean="0">
                <a:latin typeface="Monaco" charset="0"/>
                <a:ea typeface="Monaco" charset="0"/>
                <a:cs typeface="Monaco" charset="0"/>
              </a:rPr>
              <a:t>4006b2</a:t>
            </a:r>
            <a:r>
              <a:rPr lang="mr-IN" sz="700" cap="none" dirty="0">
                <a:latin typeface="Monaco" charset="0"/>
                <a:ea typeface="Monaco" charset="0"/>
                <a:cs typeface="Monaco" charset="0"/>
              </a:rPr>
              <a:t>:	89 c2                	</a:t>
            </a:r>
            <a:r>
              <a:rPr lang="mr-IN" sz="700" cap="none" dirty="0" err="1">
                <a:latin typeface="Monaco" charset="0"/>
                <a:ea typeface="Monaco" charset="0"/>
                <a:cs typeface="Monaco" charset="0"/>
              </a:rPr>
              <a:t>mov</a:t>
            </a:r>
            <a:r>
              <a:rPr lang="mr-IN" sz="700" cap="none" dirty="0">
                <a:latin typeface="Monaco" charset="0"/>
                <a:ea typeface="Monaco" charset="0"/>
                <a:cs typeface="Monaco" charset="0"/>
              </a:rPr>
              <a:t>    </a:t>
            </a:r>
            <a:r>
              <a:rPr lang="mr-IN" sz="700" cap="none" dirty="0" err="1">
                <a:latin typeface="Monaco" charset="0"/>
                <a:ea typeface="Monaco" charset="0"/>
                <a:cs typeface="Monaco" charset="0"/>
              </a:rPr>
              <a:t>edx,eax</a:t>
            </a:r>
            <a:r>
              <a:rPr lang="mr-IN" sz="700" cap="none" dirty="0">
                <a:latin typeface="Monaco" charset="0"/>
                <a:ea typeface="Monaco" charset="0"/>
                <a:cs typeface="Monaco" charset="0"/>
              </a:rPr>
              <a:t>  </a:t>
            </a:r>
            <a:endParaRPr lang="en-US" sz="700" cap="none" dirty="0" smtClean="0">
              <a:latin typeface="Monaco" charset="0"/>
              <a:ea typeface="Monaco" charset="0"/>
              <a:cs typeface="Monaco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mr-IN" sz="700" cap="none" dirty="0" smtClean="0">
                <a:latin typeface="Monaco" charset="0"/>
                <a:ea typeface="Monaco" charset="0"/>
                <a:cs typeface="Monaco" charset="0"/>
              </a:rPr>
              <a:t>4006b4</a:t>
            </a:r>
            <a:r>
              <a:rPr lang="mr-IN" sz="700" cap="none" dirty="0">
                <a:latin typeface="Monaco" charset="0"/>
                <a:ea typeface="Monaco" charset="0"/>
                <a:cs typeface="Monaco" charset="0"/>
              </a:rPr>
              <a:t>:	32 55 f6             	</a:t>
            </a:r>
            <a:r>
              <a:rPr lang="mr-IN" sz="700" cap="none" dirty="0" err="1">
                <a:latin typeface="Monaco" charset="0"/>
                <a:ea typeface="Monaco" charset="0"/>
                <a:cs typeface="Monaco" charset="0"/>
              </a:rPr>
              <a:t>xor</a:t>
            </a:r>
            <a:r>
              <a:rPr lang="mr-IN" sz="700" cap="none" dirty="0">
                <a:latin typeface="Monaco" charset="0"/>
                <a:ea typeface="Monaco" charset="0"/>
                <a:cs typeface="Monaco" charset="0"/>
              </a:rPr>
              <a:t>    </a:t>
            </a:r>
            <a:r>
              <a:rPr lang="mr-IN" sz="700" cap="none" dirty="0" err="1">
                <a:latin typeface="Monaco" charset="0"/>
                <a:ea typeface="Monaco" charset="0"/>
                <a:cs typeface="Monaco" charset="0"/>
              </a:rPr>
              <a:t>dl,BYTE</a:t>
            </a:r>
            <a:r>
              <a:rPr lang="mr-IN" sz="700" cap="none" dirty="0">
                <a:latin typeface="Monaco" charset="0"/>
                <a:ea typeface="Monaco" charset="0"/>
                <a:cs typeface="Monaco" charset="0"/>
              </a:rPr>
              <a:t> PTR [rbp-0xa</a:t>
            </a:r>
            <a:r>
              <a:rPr lang="mr-IN" sz="700" cap="none" dirty="0" smtClean="0">
                <a:latin typeface="Monaco" charset="0"/>
                <a:ea typeface="Monaco" charset="0"/>
                <a:cs typeface="Monaco" charset="0"/>
              </a:rPr>
              <a:t>]</a:t>
            </a:r>
            <a:endParaRPr lang="en-US" sz="700" cap="none" dirty="0" smtClean="0">
              <a:latin typeface="Monaco" charset="0"/>
              <a:ea typeface="Monaco" charset="0"/>
              <a:cs typeface="Monaco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mr-IN" sz="700" cap="none" dirty="0" smtClean="0">
                <a:latin typeface="Monaco" charset="0"/>
                <a:ea typeface="Monaco" charset="0"/>
                <a:cs typeface="Monaco" charset="0"/>
              </a:rPr>
              <a:t>[…]  </a:t>
            </a:r>
            <a:endParaRPr lang="en-US" sz="700" cap="none" dirty="0" smtClean="0">
              <a:latin typeface="Monaco" charset="0"/>
              <a:ea typeface="Monaco" charset="0"/>
              <a:cs typeface="Monaco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mr-IN" sz="700" cap="none" dirty="0" smtClean="0">
                <a:latin typeface="Monaco" charset="0"/>
                <a:ea typeface="Monaco" charset="0"/>
                <a:cs typeface="Monaco" charset="0"/>
              </a:rPr>
              <a:t>4006e7</a:t>
            </a:r>
            <a:r>
              <a:rPr lang="mr-IN" sz="700" cap="none" dirty="0">
                <a:latin typeface="Monaco" charset="0"/>
                <a:ea typeface="Monaco" charset="0"/>
                <a:cs typeface="Monaco" charset="0"/>
              </a:rPr>
              <a:t>:	83 7d </a:t>
            </a:r>
            <a:r>
              <a:rPr lang="mr-IN" sz="700" cap="none" dirty="0" err="1">
                <a:latin typeface="Monaco" charset="0"/>
                <a:ea typeface="Monaco" charset="0"/>
                <a:cs typeface="Monaco" charset="0"/>
              </a:rPr>
              <a:t>fc</a:t>
            </a:r>
            <a:r>
              <a:rPr lang="mr-IN" sz="700" cap="none" dirty="0">
                <a:latin typeface="Monaco" charset="0"/>
                <a:ea typeface="Monaco" charset="0"/>
                <a:cs typeface="Monaco" charset="0"/>
              </a:rPr>
              <a:t> 24          	</a:t>
            </a:r>
            <a:r>
              <a:rPr lang="mr-IN" sz="700" cap="none" dirty="0" err="1">
                <a:latin typeface="Monaco" charset="0"/>
                <a:ea typeface="Monaco" charset="0"/>
                <a:cs typeface="Monaco" charset="0"/>
              </a:rPr>
              <a:t>cmp</a:t>
            </a:r>
            <a:r>
              <a:rPr lang="mr-IN" sz="700" cap="none" dirty="0">
                <a:latin typeface="Monaco" charset="0"/>
                <a:ea typeface="Monaco" charset="0"/>
                <a:cs typeface="Monaco" charset="0"/>
              </a:rPr>
              <a:t>    DWORD PTR [rbp-0x4],0x24  </a:t>
            </a:r>
            <a:endParaRPr lang="en-US" sz="700" cap="none" dirty="0" smtClean="0">
              <a:latin typeface="Monaco" charset="0"/>
              <a:ea typeface="Monaco" charset="0"/>
              <a:cs typeface="Monaco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mr-IN" sz="700" cap="none" dirty="0" smtClean="0">
                <a:latin typeface="Monaco" charset="0"/>
                <a:ea typeface="Monaco" charset="0"/>
                <a:cs typeface="Monaco" charset="0"/>
              </a:rPr>
              <a:t>4006eb</a:t>
            </a:r>
            <a:r>
              <a:rPr lang="mr-IN" sz="700" cap="none" dirty="0">
                <a:latin typeface="Monaco" charset="0"/>
                <a:ea typeface="Monaco" charset="0"/>
                <a:cs typeface="Monaco" charset="0"/>
              </a:rPr>
              <a:t>:	7e </a:t>
            </a:r>
            <a:r>
              <a:rPr lang="mr-IN" sz="700" cap="none" dirty="0" err="1">
                <a:latin typeface="Monaco" charset="0"/>
                <a:ea typeface="Monaco" charset="0"/>
                <a:cs typeface="Monaco" charset="0"/>
              </a:rPr>
              <a:t>bb</a:t>
            </a:r>
            <a:r>
              <a:rPr lang="mr-IN" sz="700" cap="none" dirty="0">
                <a:latin typeface="Monaco" charset="0"/>
                <a:ea typeface="Monaco" charset="0"/>
                <a:cs typeface="Monaco" charset="0"/>
              </a:rPr>
              <a:t>                	</a:t>
            </a:r>
            <a:r>
              <a:rPr lang="mr-IN" sz="700" cap="none" dirty="0" err="1">
                <a:latin typeface="Monaco" charset="0"/>
                <a:ea typeface="Monaco" charset="0"/>
                <a:cs typeface="Monaco" charset="0"/>
              </a:rPr>
              <a:t>jle</a:t>
            </a:r>
            <a:r>
              <a:rPr lang="mr-IN" sz="700" cap="none" dirty="0">
                <a:latin typeface="Monaco" charset="0"/>
                <a:ea typeface="Monaco" charset="0"/>
                <a:cs typeface="Monaco" charset="0"/>
              </a:rPr>
              <a:t>    4006a8 &lt;main+0x8e&gt;[…]   </a:t>
            </a:r>
            <a:endParaRPr lang="en-US" sz="700" cap="none" dirty="0" smtClean="0">
              <a:latin typeface="Monaco" charset="0"/>
              <a:ea typeface="Monaco" charset="0"/>
              <a:cs typeface="Monaco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mr-IN" sz="700" cap="none" dirty="0" smtClean="0">
                <a:latin typeface="Monaco" charset="0"/>
                <a:ea typeface="Monaco" charset="0"/>
                <a:cs typeface="Monaco" charset="0"/>
              </a:rPr>
              <a:t>400702</a:t>
            </a:r>
            <a:r>
              <a:rPr lang="mr-IN" sz="700" cap="none" dirty="0">
                <a:latin typeface="Monaco" charset="0"/>
                <a:ea typeface="Monaco" charset="0"/>
                <a:cs typeface="Monaco" charset="0"/>
              </a:rPr>
              <a:t>:	c3                   	</a:t>
            </a:r>
            <a:r>
              <a:rPr lang="mr-IN" sz="700" cap="none" dirty="0" err="1">
                <a:latin typeface="Monaco" charset="0"/>
                <a:ea typeface="Monaco" charset="0"/>
                <a:cs typeface="Monaco" charset="0"/>
              </a:rPr>
              <a:t>ret</a:t>
            </a:r>
            <a:r>
              <a:rPr lang="mr-IN" sz="700" cap="none" dirty="0">
                <a:latin typeface="Monaco" charset="0"/>
                <a:ea typeface="Monaco" charset="0"/>
                <a:cs typeface="Monaco" charset="0"/>
              </a:rPr>
              <a:t> </a:t>
            </a:r>
            <a:endParaRPr lang="en-US" sz="700" cap="none" dirty="0">
              <a:latin typeface="Monaco" charset="0"/>
              <a:ea typeface="Monaco" charset="0"/>
              <a:cs typeface="Monaco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838200" y="2241755"/>
            <a:ext cx="6722806" cy="257605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4437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38200" y="5574890"/>
            <a:ext cx="4392561" cy="117987"/>
          </a:xfrm>
          <a:prstGeom prst="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7796980" y="3345115"/>
            <a:ext cx="2123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4437"/>
                </a:solidFill>
              </a:rPr>
              <a:t>INITIALIZATION PART</a:t>
            </a:r>
            <a:endParaRPr lang="en-US" dirty="0">
              <a:solidFill>
                <a:srgbClr val="FF4437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684146" y="5449217"/>
            <a:ext cx="1906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6FB53C"/>
                </a:solidFill>
              </a:rPr>
              <a:t>DECRYPTION PART</a:t>
            </a:r>
            <a:endParaRPr lang="en-US" dirty="0">
              <a:solidFill>
                <a:srgbClr val="6FB53C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043406" y="1352134"/>
            <a:ext cx="36407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 smtClean="0">
                <a:latin typeface="Monaco" charset="0"/>
                <a:ea typeface="Monaco" charset="0"/>
                <a:cs typeface="Monaco" charset="0"/>
              </a:rPr>
              <a:t>objdump</a:t>
            </a:r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mr-IN" sz="1600" dirty="0" smtClean="0">
                <a:latin typeface="Monaco" charset="0"/>
                <a:ea typeface="Monaco" charset="0"/>
                <a:cs typeface="Monaco" charset="0"/>
              </a:rPr>
              <a:t>–</a:t>
            </a:r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D </a:t>
            </a:r>
            <a:r>
              <a:rPr lang="en-US" sz="1600" dirty="0" err="1" smtClean="0">
                <a:latin typeface="Monaco" charset="0"/>
                <a:ea typeface="Monaco" charset="0"/>
                <a:cs typeface="Monaco" charset="0"/>
              </a:rPr>
              <a:t>ilovec</a:t>
            </a:r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++ </a:t>
            </a:r>
            <a:r>
              <a:rPr lang="mr-IN" sz="1600" dirty="0" smtClean="0">
                <a:latin typeface="Monaco" charset="0"/>
                <a:ea typeface="Monaco" charset="0"/>
                <a:cs typeface="Monaco" charset="0"/>
              </a:rPr>
              <a:t>–</a:t>
            </a:r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M intel</a:t>
            </a:r>
            <a:endParaRPr lang="en-US" sz="1600" dirty="0">
              <a:latin typeface="Monaco" charset="0"/>
              <a:ea typeface="Monaco" charset="0"/>
              <a:cs typeface="Monac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1433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White hat (or ethical hacker) : Using hacking as a way to prevent hackers from attacking the system</a:t>
            </a:r>
          </a:p>
          <a:p>
            <a:endParaRPr lang="en-US" dirty="0"/>
          </a:p>
          <a:p>
            <a:r>
              <a:rPr lang="en-US" dirty="0" smtClean="0"/>
              <a:t>Black hat : Using hacking as a way to gain access to a unauthorized system</a:t>
            </a:r>
          </a:p>
          <a:p>
            <a:endParaRPr lang="en-US" dirty="0"/>
          </a:p>
          <a:p>
            <a:r>
              <a:rPr lang="en-US" dirty="0" smtClean="0"/>
              <a:t>Gray hat : White hat during the day, black hat during the night</a:t>
            </a:r>
          </a:p>
          <a:p>
            <a:endParaRPr lang="en-US" dirty="0"/>
          </a:p>
          <a:p>
            <a:r>
              <a:rPr lang="en-US" dirty="0" smtClean="0"/>
              <a:t>Script-kiddie : </a:t>
            </a:r>
            <a:r>
              <a:rPr lang="en-US" i="1" dirty="0" smtClean="0"/>
              <a:t>Wannabe</a:t>
            </a:r>
            <a:r>
              <a:rPr lang="en-US" dirty="0" smtClean="0"/>
              <a:t> hacker using existing code and having no technical knowledge at all (don’t be that, please, like, please)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9692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>
                <a:solidFill>
                  <a:srgbClr val="EDEC0D"/>
                </a:solidFill>
              </a:rPr>
              <a:t>windows.exe</a:t>
            </a:r>
            <a:endParaRPr lang="en-US" b="1" dirty="0">
              <a:solidFill>
                <a:srgbClr val="EDEC0D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19140" y="1536305"/>
            <a:ext cx="5076860" cy="4579485"/>
          </a:xfrm>
        </p:spPr>
      </p:pic>
      <p:pic>
        <p:nvPicPr>
          <p:cNvPr id="5" name="Content Placeholder 3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10676" y="2038812"/>
            <a:ext cx="4939208" cy="3574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213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>
                <a:solidFill>
                  <a:srgbClr val="EDEC0D"/>
                </a:solidFill>
              </a:rPr>
              <a:t>windows.exe</a:t>
            </a:r>
            <a:endParaRPr lang="en-US" b="1" dirty="0">
              <a:solidFill>
                <a:srgbClr val="EDEC0D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19140" y="1536305"/>
            <a:ext cx="5076860" cy="4579485"/>
          </a:xfrm>
        </p:spPr>
      </p:pic>
      <p:pic>
        <p:nvPicPr>
          <p:cNvPr id="5" name="Content Placeholder 3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10676" y="2038812"/>
            <a:ext cx="4939208" cy="357447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030" t="24427" r="6406" b="660"/>
          <a:stretch/>
        </p:blipFill>
        <p:spPr>
          <a:xfrm>
            <a:off x="1019140" y="1533416"/>
            <a:ext cx="5073604" cy="4582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40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EDEC0D"/>
                </a:solidFill>
              </a:rPr>
              <a:t>challenge</a:t>
            </a:r>
            <a:r>
              <a:rPr lang="en-US" sz="4000" b="1" dirty="0" smtClean="0">
                <a:solidFill>
                  <a:srgbClr val="EDEC0D"/>
                </a:solidFill>
              </a:rPr>
              <a:t>3</a:t>
            </a:r>
            <a:r>
              <a:rPr lang="en-US" dirty="0" smtClean="0"/>
              <a:t> (</a:t>
            </a:r>
            <a:r>
              <a:rPr lang="en-US" dirty="0" smtClean="0">
                <a:solidFill>
                  <a:srgbClr val="FF4437"/>
                </a:solidFill>
              </a:rPr>
              <a:t>and </a:t>
            </a:r>
            <a:r>
              <a:rPr lang="en-US" b="1" dirty="0" smtClean="0">
                <a:solidFill>
                  <a:srgbClr val="FF4437"/>
                </a:solidFill>
              </a:rPr>
              <a:t>challenge</a:t>
            </a:r>
            <a:r>
              <a:rPr lang="en-US" sz="4000" b="1" dirty="0" smtClean="0">
                <a:solidFill>
                  <a:srgbClr val="FF4437"/>
                </a:solidFill>
              </a:rPr>
              <a:t>4</a:t>
            </a:r>
            <a:r>
              <a:rPr lang="en-US" sz="4000" dirty="0" smtClean="0"/>
              <a:t>)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b="1" dirty="0" err="1" smtClean="0"/>
              <a:t>SQLi</a:t>
            </a:r>
            <a:r>
              <a:rPr lang="en-US" b="1" dirty="0" smtClean="0"/>
              <a:t> INJECTION TECHNIQUES</a:t>
            </a:r>
          </a:p>
          <a:p>
            <a:pPr marL="0" indent="0" algn="ctr">
              <a:buNone/>
            </a:pPr>
            <a:endParaRPr lang="en-US" b="1" dirty="0"/>
          </a:p>
          <a:p>
            <a:pPr marL="0" indent="0">
              <a:lnSpc>
                <a:spcPct val="150000"/>
              </a:lnSpc>
              <a:buNone/>
            </a:pPr>
            <a:r>
              <a:rPr lang="en-US" b="1" dirty="0" smtClean="0">
                <a:solidFill>
                  <a:srgbClr val="EDEC0D"/>
                </a:solidFill>
              </a:rPr>
              <a:t>B : [B]</a:t>
            </a:r>
            <a:r>
              <a:rPr lang="en-US" b="1" dirty="0" err="1" smtClean="0">
                <a:solidFill>
                  <a:srgbClr val="EDEC0D"/>
                </a:solidFill>
              </a:rPr>
              <a:t>oolean</a:t>
            </a:r>
            <a:r>
              <a:rPr lang="en-US" b="1" dirty="0" smtClean="0">
                <a:solidFill>
                  <a:srgbClr val="EDEC0D"/>
                </a:solidFill>
              </a:rPr>
              <a:t>-based blind injection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b="1" dirty="0" smtClean="0"/>
              <a:t>E : [E]</a:t>
            </a:r>
            <a:r>
              <a:rPr lang="en-US" b="1" dirty="0" err="1" smtClean="0"/>
              <a:t>rror</a:t>
            </a:r>
            <a:r>
              <a:rPr lang="en-US" b="1" dirty="0" smtClean="0"/>
              <a:t>-based injection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b="1" dirty="0" smtClean="0"/>
              <a:t>U : [U]</a:t>
            </a:r>
            <a:r>
              <a:rPr lang="en-US" b="1" dirty="0" err="1" smtClean="0"/>
              <a:t>nion</a:t>
            </a:r>
            <a:r>
              <a:rPr lang="en-US" b="1" dirty="0"/>
              <a:t> </a:t>
            </a:r>
            <a:r>
              <a:rPr lang="en-US" b="1" dirty="0" smtClean="0"/>
              <a:t>query </a:t>
            </a:r>
            <a:r>
              <a:rPr lang="en-US" b="1" dirty="0" err="1" smtClean="0"/>
              <a:t>sql</a:t>
            </a:r>
            <a:r>
              <a:rPr lang="en-US" b="1" dirty="0" smtClean="0"/>
              <a:t> injection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b="1" dirty="0" smtClean="0"/>
              <a:t>S : [S]tacked queries </a:t>
            </a:r>
            <a:r>
              <a:rPr lang="en-US" b="1" dirty="0" err="1" smtClean="0"/>
              <a:t>sql</a:t>
            </a:r>
            <a:r>
              <a:rPr lang="en-US" b="1" dirty="0" smtClean="0"/>
              <a:t> injection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b="1" dirty="0" smtClean="0">
                <a:solidFill>
                  <a:srgbClr val="FF4437"/>
                </a:solidFill>
              </a:rPr>
              <a:t>T : [T]</a:t>
            </a:r>
            <a:r>
              <a:rPr lang="en-US" b="1" dirty="0" err="1" smtClean="0">
                <a:solidFill>
                  <a:srgbClr val="FF4437"/>
                </a:solidFill>
              </a:rPr>
              <a:t>ime</a:t>
            </a:r>
            <a:r>
              <a:rPr lang="en-US" b="1" dirty="0" smtClean="0">
                <a:solidFill>
                  <a:srgbClr val="FF4437"/>
                </a:solidFill>
              </a:rPr>
              <a:t>-based blind </a:t>
            </a:r>
            <a:r>
              <a:rPr lang="en-US" b="1" dirty="0" err="1" smtClean="0">
                <a:solidFill>
                  <a:srgbClr val="FF4437"/>
                </a:solidFill>
              </a:rPr>
              <a:t>sql</a:t>
            </a:r>
            <a:r>
              <a:rPr lang="en-US" b="1" dirty="0" smtClean="0">
                <a:solidFill>
                  <a:srgbClr val="FF4437"/>
                </a:solidFill>
              </a:rPr>
              <a:t> injection</a:t>
            </a:r>
            <a:endParaRPr lang="en-US" b="1" dirty="0">
              <a:solidFill>
                <a:srgbClr val="FF443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6382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F4437"/>
                </a:solidFill>
              </a:rPr>
              <a:t>magic_number</a:t>
            </a:r>
            <a:r>
              <a:rPr lang="en-US" sz="4000" b="1" dirty="0" smtClean="0">
                <a:solidFill>
                  <a:srgbClr val="FF4437"/>
                </a:solidFill>
              </a:rPr>
              <a:t>2</a:t>
            </a:r>
            <a:r>
              <a:rPr lang="en-US" dirty="0" smtClean="0">
                <a:solidFill>
                  <a:srgbClr val="FF4437"/>
                </a:solidFill>
              </a:rPr>
              <a:t> and </a:t>
            </a:r>
            <a:r>
              <a:rPr lang="en-US" b="1" dirty="0" err="1" smtClean="0">
                <a:solidFill>
                  <a:srgbClr val="FF4437"/>
                </a:solidFill>
              </a:rPr>
              <a:t>pwndre_auth</a:t>
            </a:r>
            <a:endParaRPr lang="en-US" b="1" dirty="0">
              <a:solidFill>
                <a:srgbClr val="FF4437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ARM documentation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 algn="ctr">
              <a:buNone/>
            </a:pPr>
            <a:endParaRPr lang="en-US" sz="2000" cap="none" dirty="0" smtClean="0"/>
          </a:p>
          <a:p>
            <a:pPr marL="0" indent="0" algn="ctr">
              <a:buNone/>
            </a:pPr>
            <a:r>
              <a:rPr lang="en-US" sz="2000" cap="none" dirty="0" smtClean="0"/>
              <a:t>http</a:t>
            </a:r>
            <a:r>
              <a:rPr lang="en-US" sz="2000" cap="none" dirty="0"/>
              <a:t>://</a:t>
            </a:r>
            <a:r>
              <a:rPr lang="en-US" sz="2000" cap="none" dirty="0" err="1"/>
              <a:t>www.csd.uoc.gr</a:t>
            </a:r>
            <a:r>
              <a:rPr lang="en-US" sz="2000" cap="none" dirty="0"/>
              <a:t>/~hy428/reading/ARM7_THUMB2_Quick_Reference_Card.pdf</a:t>
            </a:r>
          </a:p>
        </p:txBody>
      </p:sp>
    </p:spTree>
    <p:extLst>
      <p:ext uri="{BB962C8B-B14F-4D97-AF65-F5344CB8AC3E}">
        <p14:creationId xmlns:p14="http://schemas.microsoft.com/office/powerpoint/2010/main" val="477314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next?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Learn to program (c, python, x</a:t>
            </a:r>
            <a:r>
              <a:rPr lang="en-US" sz="2400" dirty="0" smtClean="0"/>
              <a:t>86</a:t>
            </a:r>
            <a:r>
              <a:rPr lang="en-US" dirty="0" smtClean="0"/>
              <a:t> assembly language, </a:t>
            </a:r>
            <a:r>
              <a:rPr lang="mr-IN" dirty="0" smtClean="0"/>
              <a:t>…</a:t>
            </a:r>
            <a:r>
              <a:rPr lang="en-US" dirty="0" smtClean="0"/>
              <a:t>)</a:t>
            </a:r>
          </a:p>
          <a:p>
            <a:endParaRPr lang="en-US" dirty="0"/>
          </a:p>
          <a:p>
            <a:r>
              <a:rPr lang="en-US" dirty="0" smtClean="0"/>
              <a:t>Learn about the inner workings of computers</a:t>
            </a:r>
          </a:p>
          <a:p>
            <a:endParaRPr lang="en-US" dirty="0"/>
          </a:p>
          <a:p>
            <a:r>
              <a:rPr lang="en-US" dirty="0" smtClean="0"/>
              <a:t>Learn how networking really works</a:t>
            </a:r>
          </a:p>
          <a:p>
            <a:endParaRPr lang="en-US" dirty="0"/>
          </a:p>
          <a:p>
            <a:r>
              <a:rPr lang="en-US" dirty="0" smtClean="0"/>
              <a:t>Practice! (next slide)</a:t>
            </a:r>
          </a:p>
          <a:p>
            <a:endParaRPr lang="en-US" dirty="0"/>
          </a:p>
          <a:p>
            <a:r>
              <a:rPr lang="en-US" dirty="0" smtClean="0"/>
              <a:t>And share what you’ve learned!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9324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practice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4562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400" b="1" dirty="0" smtClean="0"/>
              <a:t>DO </a:t>
            </a:r>
            <a:r>
              <a:rPr lang="en-US" sz="2400" b="1" dirty="0" smtClean="0">
                <a:solidFill>
                  <a:srgbClr val="FF0000"/>
                </a:solidFill>
              </a:rPr>
              <a:t>NOT</a:t>
            </a:r>
            <a:r>
              <a:rPr lang="en-US" sz="2400" b="1" dirty="0" smtClean="0"/>
              <a:t> ATTACK REAL WEBSITES (unless there is a bounty program)</a:t>
            </a:r>
          </a:p>
          <a:p>
            <a:pPr marL="0" indent="0" algn="ctr">
              <a:buNone/>
            </a:pPr>
            <a:endParaRPr lang="en-US" sz="2400" b="1" dirty="0"/>
          </a:p>
          <a:p>
            <a:pPr marL="0" indent="0" algn="ctr">
              <a:buNone/>
            </a:pP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1359310" y="2406189"/>
            <a:ext cx="5031658" cy="3831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cap="small" dirty="0">
                <a:latin typeface="Century Gothic" charset="0"/>
                <a:ea typeface="Century Gothic" charset="0"/>
                <a:cs typeface="Century Gothic" charset="0"/>
              </a:rPr>
              <a:t>https://</a:t>
            </a:r>
            <a:r>
              <a:rPr lang="en-US" cap="small" dirty="0" err="1">
                <a:latin typeface="Century Gothic" charset="0"/>
                <a:ea typeface="Century Gothic" charset="0"/>
                <a:cs typeface="Century Gothic" charset="0"/>
              </a:rPr>
              <a:t>picoctf.com</a:t>
            </a:r>
            <a:r>
              <a:rPr lang="en-US" cap="small" dirty="0" smtClean="0">
                <a:latin typeface="Century Gothic" charset="0"/>
                <a:ea typeface="Century Gothic" charset="0"/>
                <a:cs typeface="Century Gothic" charset="0"/>
              </a:rPr>
              <a:t>/</a:t>
            </a:r>
          </a:p>
          <a:p>
            <a:pPr>
              <a:lnSpc>
                <a:spcPct val="150000"/>
              </a:lnSpc>
            </a:pPr>
            <a:r>
              <a:rPr lang="en-US" cap="small" dirty="0" smtClean="0">
                <a:latin typeface="Century Gothic" charset="0"/>
                <a:ea typeface="Century Gothic" charset="0"/>
                <a:cs typeface="Century Gothic" charset="0"/>
              </a:rPr>
              <a:t>http</a:t>
            </a:r>
            <a:r>
              <a:rPr lang="en-US" cap="small" dirty="0">
                <a:latin typeface="Century Gothic" charset="0"/>
                <a:ea typeface="Century Gothic" charset="0"/>
                <a:cs typeface="Century Gothic" charset="0"/>
              </a:rPr>
              <a:t>://</a:t>
            </a:r>
            <a:r>
              <a:rPr lang="en-US" cap="small" dirty="0" err="1">
                <a:latin typeface="Century Gothic" charset="0"/>
                <a:ea typeface="Century Gothic" charset="0"/>
                <a:cs typeface="Century Gothic" charset="0"/>
              </a:rPr>
              <a:t>canyouhack.it</a:t>
            </a:r>
            <a:r>
              <a:rPr lang="en-US" cap="small" dirty="0" smtClean="0">
                <a:latin typeface="Century Gothic" charset="0"/>
                <a:ea typeface="Century Gothic" charset="0"/>
                <a:cs typeface="Century Gothic" charset="0"/>
              </a:rPr>
              <a:t>/</a:t>
            </a:r>
          </a:p>
          <a:p>
            <a:pPr>
              <a:lnSpc>
                <a:spcPct val="150000"/>
              </a:lnSpc>
            </a:pPr>
            <a:r>
              <a:rPr lang="en-US" cap="small" dirty="0">
                <a:latin typeface="Century Gothic" charset="0"/>
                <a:ea typeface="Century Gothic" charset="0"/>
                <a:cs typeface="Century Gothic" charset="0"/>
              </a:rPr>
              <a:t>http://</a:t>
            </a:r>
            <a:r>
              <a:rPr lang="en-US" cap="small" dirty="0" err="1">
                <a:latin typeface="Century Gothic" charset="0"/>
                <a:ea typeface="Century Gothic" charset="0"/>
                <a:cs typeface="Century Gothic" charset="0"/>
              </a:rPr>
              <a:t>pwnable.kr</a:t>
            </a:r>
            <a:r>
              <a:rPr lang="en-US" cap="small" dirty="0" smtClean="0">
                <a:latin typeface="Century Gothic" charset="0"/>
                <a:ea typeface="Century Gothic" charset="0"/>
                <a:cs typeface="Century Gothic" charset="0"/>
              </a:rPr>
              <a:t>/</a:t>
            </a:r>
          </a:p>
          <a:p>
            <a:pPr>
              <a:lnSpc>
                <a:spcPct val="150000"/>
              </a:lnSpc>
            </a:pPr>
            <a:r>
              <a:rPr lang="en-US" cap="small" dirty="0">
                <a:latin typeface="Century Gothic" charset="0"/>
                <a:ea typeface="Century Gothic" charset="0"/>
                <a:cs typeface="Century Gothic" charset="0"/>
              </a:rPr>
              <a:t>https://www.hackthissite.org</a:t>
            </a:r>
            <a:r>
              <a:rPr lang="en-US" cap="small" dirty="0" smtClean="0">
                <a:latin typeface="Century Gothic" charset="0"/>
                <a:ea typeface="Century Gothic" charset="0"/>
                <a:cs typeface="Century Gothic" charset="0"/>
              </a:rPr>
              <a:t>/</a:t>
            </a:r>
          </a:p>
          <a:p>
            <a:pPr>
              <a:lnSpc>
                <a:spcPct val="150000"/>
              </a:lnSpc>
            </a:pPr>
            <a:r>
              <a:rPr lang="en-US" cap="small" dirty="0">
                <a:latin typeface="Century Gothic" charset="0"/>
                <a:ea typeface="Century Gothic" charset="0"/>
                <a:cs typeface="Century Gothic" charset="0"/>
              </a:rPr>
              <a:t>http://</a:t>
            </a:r>
            <a:r>
              <a:rPr lang="en-US" cap="small" dirty="0" err="1" smtClean="0">
                <a:latin typeface="Century Gothic" charset="0"/>
                <a:ea typeface="Century Gothic" charset="0"/>
                <a:cs typeface="Century Gothic" charset="0"/>
              </a:rPr>
              <a:t>overthewire.org</a:t>
            </a:r>
            <a:r>
              <a:rPr lang="en-US" cap="small" dirty="0" smtClean="0">
                <a:latin typeface="Century Gothic" charset="0"/>
                <a:ea typeface="Century Gothic" charset="0"/>
                <a:cs typeface="Century Gothic" charset="0"/>
              </a:rPr>
              <a:t>/</a:t>
            </a:r>
          </a:p>
          <a:p>
            <a:pPr>
              <a:lnSpc>
                <a:spcPct val="150000"/>
              </a:lnSpc>
            </a:pPr>
            <a:r>
              <a:rPr lang="en-US" cap="small" dirty="0">
                <a:latin typeface="Century Gothic" charset="0"/>
                <a:ea typeface="Century Gothic" charset="0"/>
                <a:cs typeface="Century Gothic" charset="0"/>
              </a:rPr>
              <a:t>https://ringzer</a:t>
            </a:r>
            <a:r>
              <a:rPr lang="en-US" sz="1500" cap="small" dirty="0">
                <a:latin typeface="Century Gothic" charset="0"/>
                <a:ea typeface="Century Gothic" charset="0"/>
                <a:cs typeface="Century Gothic" charset="0"/>
              </a:rPr>
              <a:t>0</a:t>
            </a:r>
            <a:r>
              <a:rPr lang="en-US" cap="small" dirty="0">
                <a:latin typeface="Century Gothic" charset="0"/>
                <a:ea typeface="Century Gothic" charset="0"/>
                <a:cs typeface="Century Gothic" charset="0"/>
              </a:rPr>
              <a:t>team.com</a:t>
            </a:r>
            <a:r>
              <a:rPr lang="en-US" cap="small" dirty="0" smtClean="0">
                <a:latin typeface="Century Gothic" charset="0"/>
                <a:ea typeface="Century Gothic" charset="0"/>
                <a:cs typeface="Century Gothic" charset="0"/>
              </a:rPr>
              <a:t>/</a:t>
            </a:r>
          </a:p>
          <a:p>
            <a:pPr>
              <a:lnSpc>
                <a:spcPct val="150000"/>
              </a:lnSpc>
            </a:pPr>
            <a:r>
              <a:rPr lang="en-US" cap="small" dirty="0">
                <a:latin typeface="Century Gothic" charset="0"/>
                <a:ea typeface="Century Gothic" charset="0"/>
                <a:cs typeface="Century Gothic" charset="0"/>
              </a:rPr>
              <a:t>https://</a:t>
            </a:r>
            <a:r>
              <a:rPr lang="en-US" cap="small" dirty="0" err="1">
                <a:latin typeface="Century Gothic" charset="0"/>
                <a:ea typeface="Century Gothic" charset="0"/>
                <a:cs typeface="Century Gothic" charset="0"/>
              </a:rPr>
              <a:t>microcorruption.com</a:t>
            </a:r>
            <a:r>
              <a:rPr lang="en-US" cap="small" dirty="0" smtClean="0">
                <a:latin typeface="Century Gothic" charset="0"/>
                <a:ea typeface="Century Gothic" charset="0"/>
                <a:cs typeface="Century Gothic" charset="0"/>
              </a:rPr>
              <a:t>/</a:t>
            </a:r>
          </a:p>
          <a:p>
            <a:pPr>
              <a:lnSpc>
                <a:spcPct val="150000"/>
              </a:lnSpc>
            </a:pPr>
            <a:r>
              <a:rPr lang="en-US" cap="small" dirty="0">
                <a:latin typeface="Century Gothic" charset="0"/>
                <a:ea typeface="Century Gothic" charset="0"/>
                <a:cs typeface="Century Gothic" charset="0"/>
              </a:rPr>
              <a:t>https://</a:t>
            </a:r>
            <a:r>
              <a:rPr lang="en-US" cap="small" dirty="0" err="1">
                <a:latin typeface="Century Gothic" charset="0"/>
                <a:ea typeface="Century Gothic" charset="0"/>
                <a:cs typeface="Century Gothic" charset="0"/>
              </a:rPr>
              <a:t>www.vulnhub.com</a:t>
            </a:r>
            <a:r>
              <a:rPr lang="en-US" cap="small" dirty="0" smtClean="0">
                <a:latin typeface="Century Gothic" charset="0"/>
                <a:ea typeface="Century Gothic" charset="0"/>
                <a:cs typeface="Century Gothic" charset="0"/>
              </a:rPr>
              <a:t>/</a:t>
            </a:r>
          </a:p>
          <a:p>
            <a:pPr>
              <a:lnSpc>
                <a:spcPct val="150000"/>
              </a:lnSpc>
            </a:pPr>
            <a:r>
              <a:rPr lang="en-US" cap="small" dirty="0">
                <a:latin typeface="Century Gothic" charset="0"/>
                <a:ea typeface="Century Gothic" charset="0"/>
                <a:cs typeface="Century Gothic" charset="0"/>
              </a:rPr>
              <a:t>http://</a:t>
            </a:r>
            <a:r>
              <a:rPr lang="en-US" cap="small" dirty="0" err="1" smtClean="0">
                <a:latin typeface="Century Gothic" charset="0"/>
                <a:ea typeface="Century Gothic" charset="0"/>
                <a:cs typeface="Century Gothic" charset="0"/>
              </a:rPr>
              <a:t>opensecuritytraining.info</a:t>
            </a:r>
            <a:r>
              <a:rPr lang="en-US" cap="small" dirty="0" smtClean="0">
                <a:latin typeface="Century Gothic" charset="0"/>
                <a:ea typeface="Century Gothic" charset="0"/>
                <a:cs typeface="Century Gothic" charset="0"/>
              </a:rPr>
              <a:t>/</a:t>
            </a:r>
            <a:r>
              <a:rPr lang="en-US" cap="small" dirty="0" err="1" smtClean="0">
                <a:latin typeface="Century Gothic" charset="0"/>
                <a:ea typeface="Century Gothic" charset="0"/>
                <a:cs typeface="Century Gothic" charset="0"/>
              </a:rPr>
              <a:t>Training.html</a:t>
            </a:r>
            <a:endParaRPr lang="en-US" cap="small" dirty="0" smtClean="0"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096000" y="3086875"/>
            <a:ext cx="4906297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US" cap="small" dirty="0">
              <a:latin typeface="Century Gothic" charset="0"/>
              <a:ea typeface="Century Gothic" charset="0"/>
              <a:cs typeface="Century Gothic" charset="0"/>
            </a:endParaRPr>
          </a:p>
          <a:p>
            <a:pPr>
              <a:lnSpc>
                <a:spcPct val="150000"/>
              </a:lnSpc>
            </a:pPr>
            <a:endParaRPr lang="en-US" cap="small" dirty="0" smtClean="0">
              <a:latin typeface="Century Gothic" charset="0"/>
              <a:ea typeface="Century Gothic" charset="0"/>
              <a:cs typeface="Century Gothic" charset="0"/>
            </a:endParaRPr>
          </a:p>
          <a:p>
            <a:pPr>
              <a:lnSpc>
                <a:spcPct val="150000"/>
              </a:lnSpc>
            </a:pPr>
            <a:endParaRPr lang="en-US" cap="small" dirty="0"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164826" y="3964038"/>
            <a:ext cx="46137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cap="small" dirty="0">
                <a:solidFill>
                  <a:srgbClr val="FFC000"/>
                </a:solidFill>
                <a:latin typeface="Century Gothic" charset="0"/>
                <a:ea typeface="Century Gothic" charset="0"/>
                <a:cs typeface="Century Gothic" charset="0"/>
              </a:rPr>
              <a:t>https://</a:t>
            </a:r>
            <a:r>
              <a:rPr lang="en-US" sz="2400" b="1" cap="small" dirty="0" err="1">
                <a:solidFill>
                  <a:srgbClr val="FFC000"/>
                </a:solidFill>
                <a:latin typeface="Century Gothic" charset="0"/>
                <a:ea typeface="Century Gothic" charset="0"/>
                <a:cs typeface="Century Gothic" charset="0"/>
              </a:rPr>
              <a:t>captf.com</a:t>
            </a:r>
            <a:r>
              <a:rPr lang="en-US" sz="2400" b="1" cap="small" dirty="0">
                <a:solidFill>
                  <a:srgbClr val="FFC000"/>
                </a:solidFill>
                <a:latin typeface="Century Gothic" charset="0"/>
                <a:ea typeface="Century Gothic" charset="0"/>
                <a:cs typeface="Century Gothic" charset="0"/>
              </a:rPr>
              <a:t>/practice-</a:t>
            </a:r>
            <a:r>
              <a:rPr lang="en-US" sz="2400" b="1" cap="small" dirty="0" err="1">
                <a:solidFill>
                  <a:srgbClr val="FFC000"/>
                </a:solidFill>
                <a:latin typeface="Century Gothic" charset="0"/>
                <a:ea typeface="Century Gothic" charset="0"/>
                <a:cs typeface="Century Gothic" charset="0"/>
              </a:rPr>
              <a:t>ctf</a:t>
            </a:r>
            <a:r>
              <a:rPr lang="en-US" sz="2400" b="1" cap="small" dirty="0" smtClean="0">
                <a:solidFill>
                  <a:srgbClr val="FFC000"/>
                </a:solidFill>
                <a:latin typeface="Century Gothic" charset="0"/>
                <a:ea typeface="Century Gothic" charset="0"/>
                <a:cs typeface="Century Gothic" charset="0"/>
              </a:rPr>
              <a:t>/</a:t>
            </a:r>
            <a:endParaRPr lang="en-US" sz="2400" b="1" cap="small" dirty="0">
              <a:solidFill>
                <a:srgbClr val="FFC000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902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Good references</a:t>
            </a:r>
            <a:endParaRPr lang="en-US" dirty="0"/>
          </a:p>
        </p:txBody>
      </p:sp>
      <p:pic>
        <p:nvPicPr>
          <p:cNvPr id="2050" name="Picture 2" descr="ttps://images-na.ssl-images-amazon.com/images/I/61Z6tYuUiYL._SX377_BO1,204,203,200_.jp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44068" y="1690688"/>
            <a:ext cx="1399163" cy="1842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ttp://media.wiley.com/product_data/coverImage300/3X/04700802/047008023X.jp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082781" y="3936449"/>
            <a:ext cx="1361154" cy="1710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ttp://infosecarchive.com/wp-content/uploads/2014/06/The-Web-Application-Hackers-Handbook-Second-Edition-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44068" y="3936449"/>
            <a:ext cx="1397697" cy="1760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ttp://media.wiley.com/product_data/coverImage300/17/07645748/0764574817.jpg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72293" y="1690688"/>
            <a:ext cx="1451426" cy="1838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ttp://it-ebooks.info/images/ebooks/9/practical_reverse_engineering.jpg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70831" y="3936449"/>
            <a:ext cx="1452888" cy="1823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ttps://www.nostarch.com/sites/default/files/imagecache/product_full/practical_malware_analysis.png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52784" y="3936449"/>
            <a:ext cx="1400934" cy="1850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ttps://images-na.ssl-images-amazon.com/images/I/51MzQzfFfPL._SX258_BO1,204,203,200_.jpg"/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52782" y="1694385"/>
            <a:ext cx="1400936" cy="1848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ttp://www.idabook.com/images/front_cover2e.png"/>
          <p:cNvPicPr>
            <a:picLocks noChangeAspect="1" noChangeArrowheads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082781" y="1690688"/>
            <a:ext cx="1361154" cy="1838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752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7529" y="2616712"/>
            <a:ext cx="10515600" cy="1325563"/>
          </a:xfrm>
        </p:spPr>
        <p:txBody>
          <a:bodyPr/>
          <a:lstStyle/>
          <a:p>
            <a:pPr algn="ctr"/>
            <a:r>
              <a:rPr lang="en-US" smtClean="0"/>
              <a:t>Thank you for listening!</a:t>
            </a:r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3731341" y="3572943"/>
            <a:ext cx="4807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André Vallières @pwndr3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03005" y="4611330"/>
            <a:ext cx="108646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cap="small" dirty="0" smtClean="0"/>
              <a:t>Leave comments, thoughts </a:t>
            </a:r>
            <a:r>
              <a:rPr lang="mr-IN" sz="2000" b="1" cap="small" dirty="0" smtClean="0"/>
              <a:t>–</a:t>
            </a:r>
            <a:r>
              <a:rPr lang="en-US" sz="2000" b="1" cap="small" dirty="0" smtClean="0"/>
              <a:t> ask questions </a:t>
            </a:r>
            <a:r>
              <a:rPr lang="mr-IN" sz="2000" b="1" cap="small" dirty="0" smtClean="0"/>
              <a:t>–</a:t>
            </a:r>
            <a:r>
              <a:rPr lang="en-US" sz="2000" b="1" cap="small" dirty="0" smtClean="0"/>
              <a:t> tell us if you want more!</a:t>
            </a:r>
            <a:endParaRPr lang="en-US" sz="2000" b="1" cap="small" dirty="0"/>
          </a:p>
        </p:txBody>
      </p:sp>
    </p:spTree>
    <p:extLst>
      <p:ext uri="{BB962C8B-B14F-4D97-AF65-F5344CB8AC3E}">
        <p14:creationId xmlns:p14="http://schemas.microsoft.com/office/powerpoint/2010/main" val="223279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6810" y="2095314"/>
            <a:ext cx="10515600" cy="2790451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Something cool? To be a white hat hacker, you actually need to know black hat techniques </a:t>
            </a:r>
            <a:r>
              <a:rPr lang="en-US" sz="2400" dirty="0" smtClean="0"/>
              <a:t>(</a:t>
            </a:r>
            <a:r>
              <a:rPr lang="en-US" sz="2400" dirty="0" err="1" smtClean="0"/>
              <a:t>shhhhhh</a:t>
            </a:r>
            <a:r>
              <a:rPr lang="en-US" sz="2400" dirty="0" smtClean="0"/>
              <a:t>!)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4756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Denial of service (</a:t>
            </a:r>
            <a:r>
              <a:rPr lang="en-US" dirty="0" err="1" smtClean="0"/>
              <a:t>DoS</a:t>
            </a:r>
            <a:r>
              <a:rPr lang="en-US" dirty="0" smtClean="0"/>
              <a:t>) : Sending data from one computer to stop another computer (by an enormous amount of data or some more advanced techniques)</a:t>
            </a:r>
          </a:p>
          <a:p>
            <a:endParaRPr lang="en-US" dirty="0" smtClean="0"/>
          </a:p>
          <a:p>
            <a:r>
              <a:rPr lang="en-US" dirty="0" smtClean="0"/>
              <a:t>Distributed denial of service (DDoS) : Exactly like </a:t>
            </a:r>
            <a:r>
              <a:rPr lang="en-US" dirty="0" err="1" smtClean="0"/>
              <a:t>DoS</a:t>
            </a:r>
            <a:r>
              <a:rPr lang="en-US" dirty="0" smtClean="0"/>
              <a:t>, but with multiple computers doing the attack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7065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Doxing : Retrieving public information about someone</a:t>
            </a:r>
          </a:p>
          <a:p>
            <a:endParaRPr lang="en-US" dirty="0"/>
          </a:p>
          <a:p>
            <a:r>
              <a:rPr lang="en-US" dirty="0" smtClean="0"/>
              <a:t>Phishing : Masquerading under a trustworthy entity (e.g. bank, social media, </a:t>
            </a:r>
            <a:r>
              <a:rPr lang="mr-IN" dirty="0" smtClean="0"/>
              <a:t>…</a:t>
            </a:r>
            <a:r>
              <a:rPr lang="en-US" dirty="0" smtClean="0"/>
              <a:t>) to obtain private information</a:t>
            </a:r>
          </a:p>
          <a:p>
            <a:endParaRPr lang="en-US" dirty="0"/>
          </a:p>
          <a:p>
            <a:r>
              <a:rPr lang="en-US" dirty="0" smtClean="0"/>
              <a:t>Social Engineering : Manipulating human mind to obtain private information (i.e. using human’s stupidity </a:t>
            </a:r>
            <a:r>
              <a:rPr lang="mr-IN" dirty="0" smtClean="0"/>
              <a:t>–</a:t>
            </a:r>
            <a:r>
              <a:rPr lang="en-US" dirty="0" smtClean="0"/>
              <a:t> or kindness)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6664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0270" y="2839382"/>
            <a:ext cx="10515600" cy="1325563"/>
          </a:xfrm>
        </p:spPr>
        <p:txBody>
          <a:bodyPr/>
          <a:lstStyle/>
          <a:p>
            <a:pPr algn="ctr"/>
            <a:r>
              <a:rPr lang="en-US" smtClean="0"/>
              <a:t>Facebook hacking?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19598" y="4164945"/>
            <a:ext cx="3116941" cy="20438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36448" y="717630"/>
            <a:ext cx="3483243" cy="19329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5819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0270" y="2839382"/>
            <a:ext cx="10515600" cy="1325563"/>
          </a:xfrm>
        </p:spPr>
        <p:txBody>
          <a:bodyPr/>
          <a:lstStyle/>
          <a:p>
            <a:pPr algn="ctr"/>
            <a:r>
              <a:rPr lang="en-US" smtClean="0"/>
              <a:t>Facebook hacking?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19598" y="4164945"/>
            <a:ext cx="3116941" cy="20438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36448" y="717630"/>
            <a:ext cx="3483243" cy="19329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87217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Doxing : Retrieving public information about someone</a:t>
            </a:r>
          </a:p>
          <a:p>
            <a:endParaRPr lang="en-US" dirty="0"/>
          </a:p>
          <a:p>
            <a:r>
              <a:rPr lang="en-US" dirty="0" smtClean="0"/>
              <a:t>Phishing : Masquerading under a trustworthy entity (e.g. bank, social media, </a:t>
            </a:r>
            <a:r>
              <a:rPr lang="mr-IN" dirty="0" smtClean="0"/>
              <a:t>…</a:t>
            </a:r>
            <a:r>
              <a:rPr lang="en-US" dirty="0" smtClean="0"/>
              <a:t>) to obtain private information</a:t>
            </a:r>
          </a:p>
          <a:p>
            <a:endParaRPr lang="en-US" dirty="0"/>
          </a:p>
          <a:p>
            <a:r>
              <a:rPr lang="en-US" dirty="0" smtClean="0"/>
              <a:t>Social Engineering : Manipulating human mind to obtain private information (i.e. using human’s stupidity </a:t>
            </a:r>
            <a:r>
              <a:rPr lang="mr-IN" dirty="0" smtClean="0"/>
              <a:t>–</a:t>
            </a:r>
            <a:r>
              <a:rPr lang="en-US" dirty="0" smtClean="0"/>
              <a:t> or kindness)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95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26141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Vulnerability : Weakness in a system </a:t>
            </a:r>
            <a:r>
              <a:rPr lang="mr-IN" dirty="0" smtClean="0"/>
              <a:t>–</a:t>
            </a:r>
            <a:r>
              <a:rPr lang="en-US" dirty="0" smtClean="0"/>
              <a:t> may be exploitable</a:t>
            </a:r>
          </a:p>
          <a:p>
            <a:endParaRPr lang="en-US" dirty="0"/>
          </a:p>
          <a:p>
            <a:r>
              <a:rPr lang="en-US" dirty="0" smtClean="0"/>
              <a:t>Exploit : Making use of a vulnerability to increase access (e.g. get into someone’s computer, </a:t>
            </a:r>
            <a:r>
              <a:rPr lang="mr-IN" dirty="0" smtClean="0"/>
              <a:t>…</a:t>
            </a:r>
            <a:r>
              <a:rPr lang="en-US" dirty="0"/>
              <a:t>)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0-day exploit : An exploit not known to the public (i.e. Hacking scene) </a:t>
            </a:r>
            <a:r>
              <a:rPr lang="mr-IN" dirty="0" smtClean="0"/>
              <a:t>–</a:t>
            </a:r>
            <a:r>
              <a:rPr lang="en-US" dirty="0" smtClean="0"/>
              <a:t> worth a lot of $$$</a:t>
            </a:r>
          </a:p>
          <a:p>
            <a:endParaRPr lang="en-US" dirty="0"/>
          </a:p>
          <a:p>
            <a:r>
              <a:rPr lang="en-US" dirty="0"/>
              <a:t>Capture the flag (CTF) : A form a competition where teams complete challenges to gain flags (i.e. string of characters)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9252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0271" y="2848348"/>
            <a:ext cx="10515600" cy="1325563"/>
          </a:xfrm>
        </p:spPr>
        <p:txBody>
          <a:bodyPr/>
          <a:lstStyle/>
          <a:p>
            <a:pPr algn="ctr"/>
            <a:r>
              <a:rPr lang="en-US" smtClean="0"/>
              <a:t>Basic Concepts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834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a computer works?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 smtClean="0"/>
              <a:t>System working with binary numbers (i.e. 0 and 1)</a:t>
            </a:r>
          </a:p>
          <a:p>
            <a:endParaRPr lang="en-US" dirty="0"/>
          </a:p>
          <a:p>
            <a:r>
              <a:rPr lang="en-US" dirty="0" smtClean="0"/>
              <a:t>Sequences of these binary numbers literally make everything out there</a:t>
            </a:r>
          </a:p>
          <a:p>
            <a:endParaRPr lang="en-US" dirty="0"/>
          </a:p>
          <a:p>
            <a:r>
              <a:rPr lang="en-US" dirty="0" smtClean="0"/>
              <a:t>How we differentiate between numbers and characters and images and videos? We don’t. These are all binary numbers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38200" y="1452281"/>
            <a:ext cx="9892553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1">
                    <a:alpha val="5000"/>
                  </a:schemeClr>
                </a:solidFill>
              </a:rPr>
              <a:t>0100101011110110010010110101010010101001010101010110101010001111100101010101101010101010010111010010101010100101001010101010010101010010101010101010100101010100101010101010111100101011010010100101011010101001001011111001010101010101111100101010101101010101010110101010101010101101010100011110100101010110101010110101010101010101100101010111100101010101001010101010111110010010001111010100101010110100101110010101011100101010011101001010100101010101001010010101111011001001011010101001010100101010101011010101000111110010101010110101010101001011101001010101010010100101010101001010101001010101010101010010101010010101010101011110010101101001010010101101010100100101111100101010101010111110010101010110101010101011010101010101010110101010001111010010101011010101011010101010101010110010101011110010101010100101010101011111001001000111101010010101011010010111001010101110010101001110100101010010101010100111010101001</a:t>
            </a:r>
          </a:p>
          <a:p>
            <a:r>
              <a:rPr lang="en-US" dirty="0" smtClean="0">
                <a:solidFill>
                  <a:schemeClr val="tx1">
                    <a:alpha val="5000"/>
                  </a:schemeClr>
                </a:solidFill>
              </a:rPr>
              <a:t>0100101011110110010010110101010010101001010101010110101010001111100101010101101010101010010111010010101010100101001010101010010101010010101010101010100101010100101010101010111100101011010010100101011010101001001011111001010101010101111100101010101101010101010110101010101010101101010100011110100101010110101010110101010101010101100101010111100101010101001010101010111110010010001111010100101010110100101110010101011</a:t>
            </a:r>
          </a:p>
          <a:p>
            <a:r>
              <a:rPr lang="en-US" dirty="0" smtClean="0">
                <a:solidFill>
                  <a:schemeClr val="tx1">
                    <a:alpha val="5000"/>
                  </a:schemeClr>
                </a:solidFill>
              </a:rPr>
              <a:t>10101011101010100010101010101101010101000111110010101001010101101010101110101010101</a:t>
            </a:r>
          </a:p>
        </p:txBody>
      </p:sp>
    </p:spTree>
    <p:extLst>
      <p:ext uri="{BB962C8B-B14F-4D97-AF65-F5344CB8AC3E}">
        <p14:creationId xmlns:p14="http://schemas.microsoft.com/office/powerpoint/2010/main" val="1079784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a computer works?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 smtClean="0"/>
              <a:t>Binary numbers are not cool to work with though </a:t>
            </a:r>
            <a:r>
              <a:rPr lang="mr-IN" dirty="0" smtClean="0"/>
              <a:t>…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So we use </a:t>
            </a:r>
            <a:r>
              <a:rPr lang="en-US" b="1" dirty="0" smtClean="0"/>
              <a:t>hexadecimal numbers </a:t>
            </a:r>
            <a:r>
              <a:rPr lang="en-US" dirty="0" smtClean="0"/>
              <a:t>which provide “direct” conversion with binary </a:t>
            </a:r>
            <a:r>
              <a:rPr lang="mr-IN" dirty="0" smtClean="0"/>
              <a:t>–</a:t>
            </a:r>
            <a:r>
              <a:rPr lang="en-US" dirty="0" smtClean="0"/>
              <a:t> every nibble (sequence of 4 bits) represented by one hexadecimal character </a:t>
            </a:r>
            <a:endParaRPr lang="en-US" b="1" dirty="0"/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38200" y="1452281"/>
            <a:ext cx="9892553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1">
                    <a:alpha val="5000"/>
                  </a:schemeClr>
                </a:solidFill>
              </a:rPr>
              <a:t>0100101011110110010010110101010010101001010101010110101010001111100101010101101010101010010111010010101010100101001010101010010101010010101010101010100101010100101010101010111100101011010010100101011010101001001011111001010101010101111100101010101101010101010110101010101010101101010100011110100101010110101010110101010101010101100101010111100101010101001010101010111110010010001111010100101010110100101110010101011100101010011101001010100101010101001010010101111011001001011010101001010100101010101011010101000111110010101010110101010101001011101001010101010010100101010101001010101001010101010101010010101010010101010101011110010101101001010010101101010100100101111100101010101010111110010101010110101010101011010101010101010110101010001111010010101011010101011010101010101010110010101011110010101010100101010101011111001001000111101010010101011010010111001010101110010101001110100101010010101010100111010101001</a:t>
            </a:r>
          </a:p>
          <a:p>
            <a:r>
              <a:rPr lang="en-US" dirty="0" smtClean="0">
                <a:solidFill>
                  <a:schemeClr val="tx1">
                    <a:alpha val="5000"/>
                  </a:schemeClr>
                </a:solidFill>
              </a:rPr>
              <a:t>0100101011110110010010110101010010101001010101010110101010001111100101010101101010101010010111010010101010100101001010101010010101010010101010101010100101010100101010101010111100101011010010100101011010101001001011111001010101010101111100101010101101010101010110101010101010101101010100011110100101010110101010110101010101010101100101010111100101010101001010101010111110010010001111010100101010110100101110010101011</a:t>
            </a:r>
          </a:p>
          <a:p>
            <a:r>
              <a:rPr lang="en-US" dirty="0" smtClean="0">
                <a:solidFill>
                  <a:schemeClr val="tx1">
                    <a:alpha val="5000"/>
                  </a:schemeClr>
                </a:solidFill>
              </a:rPr>
              <a:t>10101011101010100010101010101101010101000111110010101001010101101010101110101010101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email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44498" y="3609886"/>
            <a:ext cx="2148820" cy="2778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172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can we see characters then?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14577" y="1433620"/>
            <a:ext cx="6562846" cy="50474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08080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9918" y="2812489"/>
            <a:ext cx="10515600" cy="1325563"/>
          </a:xfrm>
        </p:spPr>
        <p:txBody>
          <a:bodyPr/>
          <a:lstStyle/>
          <a:p>
            <a:pPr algn="ctr"/>
            <a:r>
              <a:rPr lang="en-US" dirty="0" smtClean="0"/>
              <a:t>How does </a:t>
            </a:r>
            <a:r>
              <a:rPr lang="en-US" b="1" dirty="0" err="1" smtClean="0"/>
              <a:t>mcgill</a:t>
            </a:r>
            <a:r>
              <a:rPr lang="en-US" dirty="0" smtClean="0"/>
              <a:t> appear in a computer?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0500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78082" y="313032"/>
            <a:ext cx="7674129" cy="59021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6" name="Straight Arrow Connector 5"/>
          <p:cNvCxnSpPr/>
          <p:nvPr/>
        </p:nvCxnSpPr>
        <p:spPr>
          <a:xfrm>
            <a:off x="5853781" y="3146612"/>
            <a:ext cx="32273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5853781" y="1873624"/>
            <a:ext cx="32273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5853781" y="2384612"/>
            <a:ext cx="32273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5853609" y="2635624"/>
            <a:ext cx="32273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5853609" y="3012141"/>
            <a:ext cx="32273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416424" y="201528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77</a:t>
            </a:r>
            <a:endParaRPr lang="en-US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1416424" y="2517303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67</a:t>
            </a:r>
            <a:endParaRPr lang="en-US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1416424" y="3019326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71</a:t>
            </a:r>
            <a:endParaRPr lang="en-US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1416424" y="3521349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73</a:t>
            </a:r>
            <a:endParaRPr lang="en-US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1416424" y="4023372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76</a:t>
            </a:r>
            <a:endParaRPr lang="en-US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1416424" y="4525395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76</a:t>
            </a:r>
            <a:endParaRPr lang="en-US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892801" y="2017983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M</a:t>
            </a:r>
            <a:endParaRPr lang="en-US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929670" y="2517303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</a:t>
            </a:r>
            <a:endParaRPr lang="en-US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927414" y="3028291"/>
            <a:ext cx="330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G</a:t>
            </a:r>
            <a:endParaRPr lang="en-US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966765" y="3518678"/>
            <a:ext cx="245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I</a:t>
            </a:r>
            <a:endParaRPr lang="en-US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962497" y="4029634"/>
            <a:ext cx="282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L</a:t>
            </a:r>
            <a:endParaRPr lang="en-US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986429" y="4540590"/>
            <a:ext cx="282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L</a:t>
            </a:r>
            <a:endParaRPr lang="en-US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10569241" y="2015280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01001101</a:t>
            </a:r>
            <a:endParaRPr lang="en-US" b="1"/>
          </a:p>
        </p:txBody>
      </p:sp>
      <p:sp>
        <p:nvSpPr>
          <p:cNvPr id="24" name="TextBox 23"/>
          <p:cNvSpPr txBox="1"/>
          <p:nvPr/>
        </p:nvSpPr>
        <p:spPr>
          <a:xfrm>
            <a:off x="10569241" y="2505912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01000011</a:t>
            </a:r>
            <a:endParaRPr lang="en-US" b="1"/>
          </a:p>
        </p:txBody>
      </p:sp>
      <p:sp>
        <p:nvSpPr>
          <p:cNvPr id="25" name="TextBox 24"/>
          <p:cNvSpPr txBox="1"/>
          <p:nvPr/>
        </p:nvSpPr>
        <p:spPr>
          <a:xfrm>
            <a:off x="10569241" y="3008627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01000111</a:t>
            </a:r>
            <a:endParaRPr lang="en-US" b="1"/>
          </a:p>
        </p:txBody>
      </p:sp>
      <p:sp>
        <p:nvSpPr>
          <p:cNvPr id="26" name="TextBox 25"/>
          <p:cNvSpPr txBox="1"/>
          <p:nvPr/>
        </p:nvSpPr>
        <p:spPr>
          <a:xfrm>
            <a:off x="10569241" y="3508846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01001001</a:t>
            </a:r>
            <a:endParaRPr lang="en-US" b="1"/>
          </a:p>
        </p:txBody>
      </p:sp>
      <p:sp>
        <p:nvSpPr>
          <p:cNvPr id="27" name="TextBox 26"/>
          <p:cNvSpPr txBox="1"/>
          <p:nvPr/>
        </p:nvSpPr>
        <p:spPr>
          <a:xfrm>
            <a:off x="10569241" y="4023204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01001100</a:t>
            </a:r>
            <a:endParaRPr lang="en-US" b="1"/>
          </a:p>
        </p:txBody>
      </p:sp>
      <p:sp>
        <p:nvSpPr>
          <p:cNvPr id="28" name="TextBox 27"/>
          <p:cNvSpPr txBox="1"/>
          <p:nvPr/>
        </p:nvSpPr>
        <p:spPr>
          <a:xfrm>
            <a:off x="10569241" y="4527730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01001100</a:t>
            </a:r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366542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71745 0 " pathEditMode="relative" ptsTypes="AA">
                                      <p:cBhvr>
                                        <p:cTn id="74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5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71745 0 " pathEditMode="relative" ptsTypes="AA">
                                      <p:cBhvr>
                                        <p:cTn id="76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7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71745 0 " pathEditMode="relative" ptsTypes="AA">
                                      <p:cBhvr>
                                        <p:cTn id="78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9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71745 0 " pathEditMode="relative" ptsTypes="AA">
                                      <p:cBhvr>
                                        <p:cTn id="80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1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71745 0 " pathEditMode="relative" ptsTypes="AA">
                                      <p:cBhvr>
                                        <p:cTn id="82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3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71745 0 " pathEditMode="relative" ptsTypes="AA">
                                      <p:cBhvr>
                                        <p:cTn id="84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  <p:bldP spid="12" grpId="0"/>
      <p:bldP spid="12" grpId="1"/>
      <p:bldP spid="13" grpId="0"/>
      <p:bldP spid="13" grpId="1"/>
      <p:bldP spid="14" grpId="0"/>
      <p:bldP spid="14" grpId="1"/>
      <p:bldP spid="15" grpId="0"/>
      <p:bldP spid="15" grpId="1"/>
      <p:bldP spid="16" grpId="0"/>
      <p:bldP spid="16" grpId="1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2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9095" y="1986578"/>
            <a:ext cx="11169445" cy="1325563"/>
          </a:xfrm>
        </p:spPr>
        <p:txBody>
          <a:bodyPr/>
          <a:lstStyle/>
          <a:p>
            <a:pPr algn="ctr"/>
            <a:r>
              <a:rPr lang="en-US" dirty="0" smtClean="0"/>
              <a:t>So </a:t>
            </a:r>
            <a:r>
              <a:rPr lang="en-US" dirty="0"/>
              <a:t>h</a:t>
            </a:r>
            <a:r>
              <a:rPr lang="en-US" dirty="0" smtClean="0"/>
              <a:t>ow does </a:t>
            </a:r>
            <a:r>
              <a:rPr lang="en-US" b="1" dirty="0" err="1" smtClean="0"/>
              <a:t>mcgill</a:t>
            </a:r>
            <a:r>
              <a:rPr lang="en-US" dirty="0" smtClean="0"/>
              <a:t> appear in a computer?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130116" y="3716260"/>
            <a:ext cx="101874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010011010100001101000111010010010100110001001100</a:t>
            </a:r>
          </a:p>
        </p:txBody>
      </p:sp>
    </p:spTree>
    <p:extLst>
      <p:ext uri="{BB962C8B-B14F-4D97-AF65-F5344CB8AC3E}">
        <p14:creationId xmlns:p14="http://schemas.microsoft.com/office/powerpoint/2010/main" val="1265658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6690" y="2852685"/>
            <a:ext cx="10515600" cy="1325563"/>
          </a:xfrm>
        </p:spPr>
        <p:txBody>
          <a:bodyPr/>
          <a:lstStyle/>
          <a:p>
            <a:pPr algn="ctr"/>
            <a:r>
              <a:rPr lang="en-US" dirty="0" smtClean="0"/>
              <a:t>And now, how order can exist then?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2038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1" y="2839383"/>
            <a:ext cx="10515600" cy="1325563"/>
          </a:xfrm>
        </p:spPr>
        <p:txBody>
          <a:bodyPr/>
          <a:lstStyle/>
          <a:p>
            <a:pPr algn="ctr"/>
            <a:r>
              <a:rPr lang="en-US" smtClean="0"/>
              <a:t>Credit cards?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28459" y="3953435"/>
            <a:ext cx="3535083" cy="22810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000" b="90000" l="6571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59339" y="447394"/>
            <a:ext cx="1900145" cy="13455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46007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organization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Binary numbers are organized by addresses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In fact, every byte (sequence of 8 bits, e.g. 10110101) has an unique address in memory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1445904"/>
              </p:ext>
            </p:extLst>
          </p:nvPr>
        </p:nvGraphicFramePr>
        <p:xfrm>
          <a:off x="1963174" y="3915149"/>
          <a:ext cx="8128000" cy="185420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4064000"/>
                <a:gridCol w="40640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ADDRESS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DATA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mr-IN" dirty="0" smtClean="0"/>
                        <a:t>…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dirty="0" smtClean="0"/>
                        <a:t>…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1000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01001100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1001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10010010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mr-IN" dirty="0" smtClean="0"/>
                        <a:t>…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dirty="0" smtClean="0"/>
                        <a:t>…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49370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about files?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smtClean="0"/>
              <a:t>File 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	</a:t>
            </a:r>
            <a:r>
              <a:rPr lang="en-US" dirty="0" smtClean="0"/>
              <a:t>- A header : Defines the type of the file and how it has to 				</a:t>
            </a:r>
            <a:r>
              <a:rPr lang="en-US" dirty="0"/>
              <a:t> </a:t>
            </a:r>
            <a:r>
              <a:rPr lang="en-US" dirty="0" smtClean="0"/>
              <a:t> be treated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	</a:t>
            </a:r>
            <a:r>
              <a:rPr lang="en-US" dirty="0" smtClean="0"/>
              <a:t>- Content : Well content </a:t>
            </a:r>
            <a:r>
              <a:rPr lang="mr-IN" dirty="0" smtClean="0"/>
              <a:t>…</a:t>
            </a:r>
            <a:endParaRPr lang="en-US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74793" y="3986784"/>
            <a:ext cx="7242414" cy="11756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5412159" y="5178506"/>
            <a:ext cx="1367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JPEG header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048495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Networking 101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51712" y="2267712"/>
            <a:ext cx="2357120" cy="23571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42656" y="2240280"/>
            <a:ext cx="2357120" cy="235712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846580" y="2929743"/>
            <a:ext cx="12532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011001011010101010101011100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649462" y="2957175"/>
            <a:ext cx="12532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101010101010100100110101010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0" name="Right Arrow 9"/>
          <p:cNvSpPr/>
          <p:nvPr/>
        </p:nvSpPr>
        <p:spPr>
          <a:xfrm>
            <a:off x="4170680" y="3035808"/>
            <a:ext cx="3310128" cy="3556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100101010001010110</a:t>
            </a:r>
            <a:endParaRPr lang="en-US" sz="1400" dirty="0"/>
          </a:p>
        </p:txBody>
      </p:sp>
      <p:sp>
        <p:nvSpPr>
          <p:cNvPr id="13" name="Right Arrow 12"/>
          <p:cNvSpPr/>
          <p:nvPr/>
        </p:nvSpPr>
        <p:spPr>
          <a:xfrm rot="10800000" flipV="1">
            <a:off x="4170680" y="3498890"/>
            <a:ext cx="3310128" cy="35418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110101001101010100</a:t>
            </a:r>
            <a:endParaRPr lang="en-US" sz="1400" dirty="0"/>
          </a:p>
        </p:txBody>
      </p:sp>
      <p:sp>
        <p:nvSpPr>
          <p:cNvPr id="14" name="TextBox 13"/>
          <p:cNvSpPr txBox="1"/>
          <p:nvPr/>
        </p:nvSpPr>
        <p:spPr>
          <a:xfrm>
            <a:off x="1748164" y="4091543"/>
            <a:ext cx="13516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latin typeface="Arial Rounded MT Bold" charset="0"/>
                <a:ea typeface="Arial Rounded MT Bold" charset="0"/>
                <a:cs typeface="Arial Rounded MT Bold" charset="0"/>
              </a:rPr>
              <a:t>192.168.0.1</a:t>
            </a:r>
            <a:endParaRPr lang="en-US" sz="1600" b="1" dirty="0">
              <a:solidFill>
                <a:schemeClr val="bg1"/>
              </a:solidFill>
              <a:latin typeface="Arial Rounded MT Bold" charset="0"/>
              <a:ea typeface="Arial Rounded MT Bold" charset="0"/>
              <a:cs typeface="Arial Rounded MT Bold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545390" y="4105088"/>
            <a:ext cx="13516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latin typeface="Arial Rounded MT Bold" charset="0"/>
                <a:ea typeface="Arial Rounded MT Bold" charset="0"/>
                <a:cs typeface="Arial Rounded MT Bold" charset="0"/>
              </a:rPr>
              <a:t>192.168.0.2</a:t>
            </a:r>
            <a:endParaRPr lang="en-US" sz="1600" b="1" dirty="0">
              <a:solidFill>
                <a:schemeClr val="bg1"/>
              </a:solidFill>
              <a:latin typeface="Arial Rounded MT Bold" charset="0"/>
              <a:ea typeface="Arial Rounded MT Bold" charset="0"/>
              <a:cs typeface="Arial Rounded MT 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3062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Networking 101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51712" y="2267712"/>
            <a:ext cx="2357120" cy="23571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42656" y="2240280"/>
            <a:ext cx="2357120" cy="235712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846580" y="2929743"/>
            <a:ext cx="12532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011001011010101010101011100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649462" y="2957175"/>
            <a:ext cx="12532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101010101010100100110101010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0" name="Right Arrow 9"/>
          <p:cNvSpPr/>
          <p:nvPr/>
        </p:nvSpPr>
        <p:spPr>
          <a:xfrm>
            <a:off x="4170680" y="3035808"/>
            <a:ext cx="3310128" cy="3556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100101010001010110</a:t>
            </a:r>
            <a:endParaRPr lang="en-US" sz="1400" dirty="0"/>
          </a:p>
        </p:txBody>
      </p:sp>
      <p:sp>
        <p:nvSpPr>
          <p:cNvPr id="13" name="Right Arrow 12"/>
          <p:cNvSpPr/>
          <p:nvPr/>
        </p:nvSpPr>
        <p:spPr>
          <a:xfrm rot="10800000" flipV="1">
            <a:off x="4170680" y="3498890"/>
            <a:ext cx="3310128" cy="35418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110101001101010100</a:t>
            </a:r>
            <a:endParaRPr lang="en-US" sz="1400" dirty="0"/>
          </a:p>
        </p:txBody>
      </p:sp>
      <p:sp>
        <p:nvSpPr>
          <p:cNvPr id="14" name="TextBox 13"/>
          <p:cNvSpPr txBox="1"/>
          <p:nvPr/>
        </p:nvSpPr>
        <p:spPr>
          <a:xfrm>
            <a:off x="1748164" y="4091543"/>
            <a:ext cx="13516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latin typeface="Arial Rounded MT Bold" charset="0"/>
                <a:ea typeface="Arial Rounded MT Bold" charset="0"/>
                <a:cs typeface="Arial Rounded MT Bold" charset="0"/>
              </a:rPr>
              <a:t>192.168.0.1</a:t>
            </a:r>
            <a:endParaRPr lang="en-US" sz="1600" b="1" dirty="0">
              <a:solidFill>
                <a:schemeClr val="bg1"/>
              </a:solidFill>
              <a:latin typeface="Arial Rounded MT Bold" charset="0"/>
              <a:ea typeface="Arial Rounded MT Bold" charset="0"/>
              <a:cs typeface="Arial Rounded MT Bold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545390" y="4105088"/>
            <a:ext cx="13516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latin typeface="Arial Rounded MT Bold" charset="0"/>
                <a:ea typeface="Arial Rounded MT Bold" charset="0"/>
                <a:cs typeface="Arial Rounded MT Bold" charset="0"/>
              </a:rPr>
              <a:t>192.168.0.2</a:t>
            </a:r>
            <a:endParaRPr lang="en-US" sz="1600" b="1" dirty="0">
              <a:solidFill>
                <a:schemeClr val="bg1"/>
              </a:solidFill>
              <a:latin typeface="Arial Rounded MT Bold" charset="0"/>
              <a:ea typeface="Arial Rounded MT Bold" charset="0"/>
              <a:cs typeface="Arial Rounded MT Bold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8981" y="4831887"/>
            <a:ext cx="889046" cy="90809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 cstate="email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15476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4834" y="4624831"/>
            <a:ext cx="1600282" cy="11494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 cstate="email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1549" y="3663773"/>
            <a:ext cx="835031" cy="597047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 cstate="email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15476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90067" y="4624832"/>
            <a:ext cx="1600282" cy="11494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 cstate="email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49180" y="4901011"/>
            <a:ext cx="835031" cy="597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330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52 2.22222E-6 L -0.00052 2.22222E-6 C -0.00065 0.00486 -0.00078 0.00995 -0.00078 0.01504 C -0.00078 0.03889 -0.00078 0.06759 -0.00026 0.09282 C -0.00026 0.09583 2.5E-6 0.09861 2.5E-6 0.10162 C 0.00039 0.11134 0.00026 0.10509 0.00052 0.11574 C 0.00078 0.11944 0.00078 0.12315 0.00091 0.12708 C 0.00091 0.13217 0.00104 0.13727 0.00117 0.14236 C 0.00117 0.14375 0.0013 0.14491 0.00143 0.14629 C 0.00169 0.14953 0.00169 0.15301 0.00195 0.15625 C 0.00208 0.15764 0.00208 0.15903 0.00234 0.16018 C 0.00247 0.16157 0.00273 0.16273 0.00286 0.16412 C 0.00312 0.16574 0.00325 0.16736 0.00338 0.16921 C 0.0039 0.17268 0.00403 0.17268 0.00429 0.17662 C 0.00429 0.17801 0.00429 0.1794 0.00429 0.18078 " pathEditMode="relative" rAng="0" ptsTypes="AAAAAAAAAAAAAAA">
                                      <p:cBhvr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1" y="90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37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4.81481E-6 L 0.18165 0.03172 C 0.21941 0.03889 0.27618 0.04306 0.33594 0.04306 C 0.40378 0.04306 0.45808 0.03889 0.49584 0.03172 L 0.678 -4.81481E-6 " pathEditMode="relative" rAng="0" ptsTypes="AAAAA">
                                      <p:cBhvr>
                                        <p:cTn id="1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893" y="215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0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0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5.18519E-6 C 0.00886 -0.07893 0.01784 -0.15786 0.025 -0.19421 " pathEditMode="relative" ptsTypes="AA">
                                      <p:cBhvr>
                                        <p:cTn id="28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6000"/>
                            </p:stCondLst>
                            <p:childTnLst>
                              <p:par>
                                <p:cTn id="3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81" y="2787813"/>
            <a:ext cx="10515600" cy="1325563"/>
          </a:xfrm>
        </p:spPr>
        <p:txBody>
          <a:bodyPr/>
          <a:lstStyle/>
          <a:p>
            <a:pPr algn="ctr"/>
            <a:r>
              <a:rPr lang="en-US" dirty="0" smtClean="0"/>
              <a:t>Not quite exact </a:t>
            </a:r>
            <a:r>
              <a:rPr lang="mr-IN" dirty="0" smtClean="0"/>
              <a:t>…</a:t>
            </a:r>
            <a:r>
              <a:rPr lang="en-US" dirty="0" smtClean="0"/>
              <a:t> computers have addresses but also have </a:t>
            </a:r>
            <a:r>
              <a:rPr lang="en-US" b="1" dirty="0" smtClean="0"/>
              <a:t>ports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911300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Networking 101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>
            <a:off x="2098615" y="1690688"/>
            <a:ext cx="3623454" cy="362345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788553" y="2677212"/>
            <a:ext cx="230014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101001010111010101010101010100010101010101010010101110100110100101010101100101010101010101</a:t>
            </a:r>
            <a:endParaRPr lang="en-US" b="1" dirty="0"/>
          </a:p>
        </p:txBody>
      </p:sp>
      <p:sp>
        <p:nvSpPr>
          <p:cNvPr id="6" name="TextBox 5"/>
          <p:cNvSpPr txBox="1"/>
          <p:nvPr/>
        </p:nvSpPr>
        <p:spPr>
          <a:xfrm>
            <a:off x="3096198" y="4499482"/>
            <a:ext cx="16454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latin typeface="Arial Rounded MT Bold" charset="0"/>
                <a:ea typeface="Arial Rounded MT Bold" charset="0"/>
                <a:cs typeface="Arial Rounded MT Bold" charset="0"/>
              </a:rPr>
              <a:t>192.168.0.1</a:t>
            </a:r>
            <a:endParaRPr lang="en-US" sz="2000" b="1" dirty="0">
              <a:latin typeface="Arial Rounded MT Bold" charset="0"/>
              <a:ea typeface="Arial Rounded MT Bold" charset="0"/>
              <a:cs typeface="Arial Rounded MT Bold" charset="0"/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3320728"/>
              </p:ext>
            </p:extLst>
          </p:nvPr>
        </p:nvGraphicFramePr>
        <p:xfrm>
          <a:off x="7388956" y="2303712"/>
          <a:ext cx="2952248" cy="2595880"/>
        </p:xfrm>
        <a:graphic>
          <a:graphicData uri="http://schemas.openxmlformats.org/drawingml/2006/table">
            <a:tbl>
              <a:tblPr firstRow="1">
                <a:tableStyleId>{8EC20E35-A176-4012-BC5E-935CFFF8708E}</a:tableStyleId>
              </a:tblPr>
              <a:tblGrid>
                <a:gridCol w="1425106"/>
                <a:gridCol w="1527142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Port</a:t>
                      </a:r>
                      <a:r>
                        <a:rPr lang="en-US" baseline="0" dirty="0" smtClean="0"/>
                        <a:t> number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0627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Status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0627D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mr-IN" dirty="0" smtClean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0627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dirty="0" smtClean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0627D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22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0627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Closed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0627D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80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0627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Open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0627D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443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0627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Open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0627D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1337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0627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Open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0627D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mr-IN" dirty="0" smtClean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0627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dirty="0" smtClean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0627D"/>
                    </a:solidFill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3312225" y="5314142"/>
            <a:ext cx="55675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cap="small" dirty="0" smtClean="0">
                <a:latin typeface="Century Gothic" charset="0"/>
                <a:ea typeface="Century Gothic" charset="0"/>
                <a:cs typeface="Century Gothic" charset="0"/>
              </a:rPr>
              <a:t>The program that runs on a port is called a </a:t>
            </a:r>
            <a:r>
              <a:rPr lang="en-US" b="1" cap="small" dirty="0" smtClean="0">
                <a:latin typeface="Century Gothic" charset="0"/>
                <a:ea typeface="Century Gothic" charset="0"/>
                <a:cs typeface="Century Gothic" charset="0"/>
              </a:rPr>
              <a:t>service</a:t>
            </a:r>
            <a:endParaRPr lang="en-US" b="1" cap="small" dirty="0">
              <a:latin typeface="Century Gothic" charset="0"/>
              <a:ea typeface="Century Gothic" charset="0"/>
              <a:cs typeface="Century 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8342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Networking 101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05328" y="1543455"/>
            <a:ext cx="6329463" cy="459145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7" name="Rectangle 6"/>
          <p:cNvSpPr/>
          <p:nvPr/>
        </p:nvSpPr>
        <p:spPr>
          <a:xfrm>
            <a:off x="2905328" y="3337559"/>
            <a:ext cx="6329463" cy="2351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905327" y="3804378"/>
            <a:ext cx="6329463" cy="235131"/>
          </a:xfrm>
          <a:prstGeom prst="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905326" y="4970534"/>
            <a:ext cx="6329463" cy="235131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905325" y="5438658"/>
            <a:ext cx="6329463" cy="235131"/>
          </a:xfrm>
          <a:prstGeom prst="rect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905324" y="5902631"/>
            <a:ext cx="6329463" cy="235131"/>
          </a:xfrm>
          <a:prstGeom prst="rect">
            <a:avLst/>
          </a:prstGeom>
          <a:noFill/>
          <a:ln w="38100">
            <a:solidFill>
              <a:srgbClr val="933CD8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9234787" y="3284017"/>
            <a:ext cx="11819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rgbClr val="FF0000"/>
                </a:solidFill>
                <a:latin typeface="Beirut" charset="-78"/>
                <a:ea typeface="Beirut" charset="-78"/>
                <a:cs typeface="Beirut" charset="-78"/>
              </a:rPr>
              <a:t>File transfer</a:t>
            </a:r>
            <a:endParaRPr lang="en-US" sz="1600" b="1" dirty="0">
              <a:solidFill>
                <a:srgbClr val="FF0000"/>
              </a:solidFill>
              <a:latin typeface="Beirut" charset="-78"/>
              <a:ea typeface="Beirut" charset="-78"/>
              <a:cs typeface="Beirut" charset="-78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234787" y="3743522"/>
            <a:ext cx="15347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rgbClr val="FFDA66"/>
                </a:solidFill>
                <a:latin typeface="Beirut" charset="-78"/>
                <a:ea typeface="Beirut" charset="-78"/>
                <a:cs typeface="Beirut" charset="-78"/>
              </a:rPr>
              <a:t>Communication</a:t>
            </a:r>
            <a:endParaRPr lang="en-US" sz="1600" b="1" dirty="0">
              <a:solidFill>
                <a:srgbClr val="FFDA66"/>
              </a:solidFill>
              <a:latin typeface="Beirut" charset="-78"/>
              <a:ea typeface="Beirut" charset="-78"/>
              <a:cs typeface="Beirut" charset="-78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234787" y="4920898"/>
            <a:ext cx="10683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rgbClr val="538234"/>
                </a:solidFill>
                <a:latin typeface="Beirut" charset="-78"/>
                <a:ea typeface="Beirut" charset="-78"/>
                <a:cs typeface="Beirut" charset="-78"/>
              </a:rPr>
              <a:t>Webpages</a:t>
            </a:r>
            <a:endParaRPr lang="en-US" sz="1600" b="1" dirty="0">
              <a:solidFill>
                <a:srgbClr val="538234"/>
              </a:solidFill>
              <a:latin typeface="Beirut" charset="-78"/>
              <a:ea typeface="Beirut" charset="-78"/>
              <a:cs typeface="Beirut" charset="-78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234785" y="5386946"/>
            <a:ext cx="14375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rgbClr val="F5B283"/>
                </a:solidFill>
                <a:latin typeface="Beirut" charset="-78"/>
                <a:ea typeface="Beirut" charset="-78"/>
                <a:cs typeface="Beirut" charset="-78"/>
              </a:rPr>
              <a:t>Secured access</a:t>
            </a:r>
            <a:endParaRPr lang="en-US" sz="1600" b="1" dirty="0">
              <a:solidFill>
                <a:srgbClr val="F5B283"/>
              </a:solidFill>
              <a:latin typeface="Beirut" charset="-78"/>
              <a:ea typeface="Beirut" charset="-78"/>
              <a:cs typeface="Beirut" charset="-78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234785" y="5845993"/>
            <a:ext cx="5645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rgbClr val="933CD8"/>
                </a:solidFill>
                <a:latin typeface="Beirut" charset="-78"/>
                <a:ea typeface="Beirut" charset="-78"/>
                <a:cs typeface="Beirut" charset="-78"/>
              </a:rPr>
              <a:t>Mail</a:t>
            </a:r>
            <a:endParaRPr lang="en-US" sz="1600" b="1" dirty="0">
              <a:solidFill>
                <a:srgbClr val="933CD8"/>
              </a:solidFill>
              <a:latin typeface="Beirut" charset="-78"/>
              <a:ea typeface="Beirut" charset="-78"/>
              <a:cs typeface="Beirut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820241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/>
      <p:bldP spid="13" grpId="0"/>
      <p:bldP spid="14" grpId="0"/>
      <p:bldP spid="15" grpId="0"/>
      <p:bldP spid="16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Networking 101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51712" y="2267712"/>
            <a:ext cx="2357120" cy="23571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42656" y="2240280"/>
            <a:ext cx="2357120" cy="235712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846580" y="2929743"/>
            <a:ext cx="12532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011001011010101010101011100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649462" y="2957175"/>
            <a:ext cx="12532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101010101010100100110101010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0" name="Right Arrow 9"/>
          <p:cNvSpPr/>
          <p:nvPr/>
        </p:nvSpPr>
        <p:spPr>
          <a:xfrm>
            <a:off x="4170680" y="3035808"/>
            <a:ext cx="3310128" cy="3556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100101010001010110</a:t>
            </a:r>
            <a:endParaRPr lang="en-US" sz="1400" dirty="0"/>
          </a:p>
        </p:txBody>
      </p:sp>
      <p:sp>
        <p:nvSpPr>
          <p:cNvPr id="13" name="Right Arrow 12"/>
          <p:cNvSpPr/>
          <p:nvPr/>
        </p:nvSpPr>
        <p:spPr>
          <a:xfrm rot="10800000" flipV="1">
            <a:off x="4170680" y="3498890"/>
            <a:ext cx="3310128" cy="35418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110101001101010100</a:t>
            </a:r>
            <a:endParaRPr lang="en-US" sz="1400" dirty="0"/>
          </a:p>
        </p:txBody>
      </p:sp>
      <p:sp>
        <p:nvSpPr>
          <p:cNvPr id="14" name="TextBox 13"/>
          <p:cNvSpPr txBox="1"/>
          <p:nvPr/>
        </p:nvSpPr>
        <p:spPr>
          <a:xfrm>
            <a:off x="1748164" y="4091543"/>
            <a:ext cx="13516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  <a:latin typeface="Arial Rounded MT Bold" charset="0"/>
                <a:ea typeface="Arial Rounded MT Bold" charset="0"/>
                <a:cs typeface="Arial Rounded MT Bold" charset="0"/>
              </a:rPr>
              <a:t>192.168.0.1</a:t>
            </a:r>
          </a:p>
          <a:p>
            <a:pPr algn="ctr"/>
            <a:r>
              <a:rPr lang="en-US" sz="1600" b="1" dirty="0" smtClean="0">
                <a:latin typeface="Arial Rounded MT Bold" charset="0"/>
                <a:ea typeface="Arial Rounded MT Bold" charset="0"/>
                <a:cs typeface="Arial Rounded MT Bold" charset="0"/>
              </a:rPr>
              <a:t>Port 10800</a:t>
            </a:r>
            <a:endParaRPr lang="en-US" sz="1600" b="1" dirty="0">
              <a:latin typeface="Arial Rounded MT Bold" charset="0"/>
              <a:ea typeface="Arial Rounded MT Bold" charset="0"/>
              <a:cs typeface="Arial Rounded MT Bold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545390" y="4105088"/>
            <a:ext cx="13516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  <a:latin typeface="Arial Rounded MT Bold" charset="0"/>
                <a:ea typeface="Arial Rounded MT Bold" charset="0"/>
                <a:cs typeface="Arial Rounded MT Bold" charset="0"/>
              </a:rPr>
              <a:t>192.168.0.2</a:t>
            </a:r>
          </a:p>
          <a:p>
            <a:pPr algn="ctr"/>
            <a:r>
              <a:rPr lang="en-US" sz="1600" b="1" dirty="0" smtClean="0">
                <a:latin typeface="Arial Rounded MT Bold" charset="0"/>
                <a:ea typeface="Arial Rounded MT Bold" charset="0"/>
                <a:cs typeface="Arial Rounded MT Bold" charset="0"/>
              </a:rPr>
              <a:t>Port 80</a:t>
            </a:r>
            <a:endParaRPr lang="en-US" sz="1600" b="1" dirty="0">
              <a:latin typeface="Arial Rounded MT Bold" charset="0"/>
              <a:ea typeface="Arial Rounded MT Bold" charset="0"/>
              <a:cs typeface="Arial Rounded MT Bold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8981" y="4831887"/>
            <a:ext cx="889046" cy="90809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 cstate="email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15476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4834" y="4624831"/>
            <a:ext cx="1600282" cy="11494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 cstate="email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1549" y="3663773"/>
            <a:ext cx="835031" cy="597047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 cstate="email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15476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90067" y="4624832"/>
            <a:ext cx="1600282" cy="11494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 cstate="email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49180" y="4901011"/>
            <a:ext cx="835031" cy="59704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8" cstate="email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88488" y="2226518"/>
            <a:ext cx="2874510" cy="2874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965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52 2.22222E-6 L -0.00052 2.22222E-6 C -0.00065 0.00486 -0.00078 0.00995 -0.00078 0.01504 C -0.00078 0.03889 -0.00078 0.06759 -0.00026 0.09282 C -0.00026 0.09583 2.5E-6 0.09861 2.5E-6 0.10162 C 0.00039 0.11134 0.00026 0.10509 0.00052 0.11574 C 0.00078 0.11944 0.00078 0.12315 0.00091 0.12708 C 0.00091 0.13217 0.00104 0.13727 0.00117 0.14236 C 0.00117 0.14375 0.0013 0.14491 0.00143 0.14629 C 0.00169 0.14953 0.00169 0.15301 0.00195 0.15625 C 0.00208 0.15764 0.00208 0.15903 0.00234 0.16018 C 0.00247 0.16157 0.00273 0.16273 0.00286 0.16412 C 0.00312 0.16574 0.00325 0.16736 0.00338 0.16921 C 0.0039 0.17268 0.00403 0.17268 0.00429 0.17662 C 0.00429 0.17801 0.00429 0.1794 0.00429 0.18078 " pathEditMode="relative" rAng="0" ptsTypes="AAAAAAAAAAAAAAA">
                                      <p:cBhvr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1" y="90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37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4.81481E-6 L 0.18165 0.03172 C 0.21941 0.03889 0.27618 0.04306 0.33594 0.04306 C 0.40378 0.04306 0.45808 0.03889 0.49584 0.03172 L 0.678 -4.81481E-6 " pathEditMode="relative" rAng="0" ptsTypes="AAAAA">
                                      <p:cBhvr>
                                        <p:cTn id="1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893" y="215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0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0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5.18519E-6 C 0.00886 -0.07893 0.01784 -0.15786 0.025 -0.19421 " pathEditMode="relative" ptsTypes="AA">
                                      <p:cBhvr>
                                        <p:cTn id="28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6000"/>
                            </p:stCondLst>
                            <p:childTnLst>
                              <p:par>
                                <p:cTn id="3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Networking 101 - Definitions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IP Address : Unique address given to a computer on a network (i.e. two computers on the same network can’t have the same </a:t>
            </a:r>
            <a:r>
              <a:rPr lang="en-US" dirty="0" err="1" smtClean="0"/>
              <a:t>ip</a:t>
            </a:r>
            <a:r>
              <a:rPr lang="en-US" dirty="0" smtClean="0"/>
              <a:t> address)</a:t>
            </a:r>
          </a:p>
          <a:p>
            <a:r>
              <a:rPr lang="en-US" dirty="0" smtClean="0"/>
              <a:t>Network port : Endpoint for communication on a network (from 1 to 65535)</a:t>
            </a:r>
          </a:p>
          <a:p>
            <a:r>
              <a:rPr lang="en-US" dirty="0" smtClean="0"/>
              <a:t>Server : A computer on a network used to host some kind of data (e.g. web server, mail server, file server, </a:t>
            </a:r>
            <a:r>
              <a:rPr lang="mr-IN" dirty="0" smtClean="0"/>
              <a:t>…</a:t>
            </a:r>
            <a:r>
              <a:rPr lang="en-US" dirty="0" smtClean="0"/>
              <a:t>)</a:t>
            </a:r>
          </a:p>
          <a:p>
            <a:r>
              <a:rPr lang="en-US" dirty="0" smtClean="0"/>
              <a:t>Packet : Data sent through the network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1024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Website in a nutshell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51712" y="2267712"/>
            <a:ext cx="2357120" cy="23571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33312" y="2273752"/>
            <a:ext cx="2357120" cy="235712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846580" y="2929743"/>
            <a:ext cx="12532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011001011010101010101011100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985254" y="2940434"/>
            <a:ext cx="12532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101010101010100100110101010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748164" y="4091543"/>
            <a:ext cx="13516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latin typeface="Arial Rounded MT Bold" charset="0"/>
                <a:ea typeface="Arial Rounded MT Bold" charset="0"/>
                <a:cs typeface="Arial Rounded MT Bold" charset="0"/>
              </a:rPr>
              <a:t>192.168.0.1</a:t>
            </a:r>
          </a:p>
          <a:p>
            <a:pPr algn="ctr"/>
            <a:r>
              <a:rPr lang="en-US" sz="1600" b="1" dirty="0" smtClean="0">
                <a:latin typeface="Arial Rounded MT Bold" charset="0"/>
                <a:ea typeface="Arial Rounded MT Bold" charset="0"/>
                <a:cs typeface="Arial Rounded MT Bold" charset="0"/>
              </a:rPr>
              <a:t>Port 2345</a:t>
            </a:r>
            <a:endParaRPr lang="en-US" sz="1600" b="1" dirty="0">
              <a:latin typeface="Arial Rounded MT Bold" charset="0"/>
              <a:ea typeface="Arial Rounded MT Bold" charset="0"/>
              <a:cs typeface="Arial Rounded MT Bold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471920" y="4137263"/>
            <a:ext cx="22799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  <a:latin typeface="Arial Rounded MT Bold" charset="0"/>
                <a:ea typeface="Arial Rounded MT Bold" charset="0"/>
                <a:cs typeface="Arial Rounded MT Bold" charset="0"/>
              </a:rPr>
              <a:t>192.168.0.2</a:t>
            </a:r>
          </a:p>
          <a:p>
            <a:pPr algn="ctr"/>
            <a:r>
              <a:rPr lang="en-US" sz="1600" b="1" dirty="0" smtClean="0">
                <a:latin typeface="Arial Rounded MT Bold" charset="0"/>
                <a:ea typeface="Arial Rounded MT Bold" charset="0"/>
                <a:cs typeface="Arial Rounded MT Bold" charset="0"/>
              </a:rPr>
              <a:t>Port 80 (Web server)</a:t>
            </a:r>
            <a:endParaRPr lang="en-US" sz="1600" b="1" dirty="0">
              <a:latin typeface="Arial Rounded MT Bold" charset="0"/>
              <a:ea typeface="Arial Rounded MT Bold" charset="0"/>
              <a:cs typeface="Arial Rounded MT Bold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040711" y="2429451"/>
            <a:ext cx="7665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smtClean="0">
                <a:latin typeface="Arial Rounded MT Bold" charset="0"/>
                <a:ea typeface="Arial Rounded MT Bold" charset="0"/>
                <a:cs typeface="Arial Rounded MT Bold" charset="0"/>
              </a:rPr>
              <a:t>Client</a:t>
            </a:r>
            <a:endParaRPr lang="en-US" sz="1600" b="1" dirty="0">
              <a:latin typeface="Arial Rounded MT Bold" charset="0"/>
              <a:ea typeface="Arial Rounded MT Bold" charset="0"/>
              <a:cs typeface="Arial Rounded MT Bold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187204" y="2437816"/>
            <a:ext cx="8493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latin typeface="Arial Rounded MT Bold" charset="0"/>
                <a:ea typeface="Arial Rounded MT Bold" charset="0"/>
                <a:cs typeface="Arial Rounded MT Bold" charset="0"/>
              </a:rPr>
              <a:t>Server</a:t>
            </a:r>
            <a:endParaRPr lang="en-US" sz="1600" b="1" dirty="0">
              <a:latin typeface="Arial Rounded MT Bold" charset="0"/>
              <a:ea typeface="Arial Rounded MT Bold" charset="0"/>
              <a:cs typeface="Arial Rounded MT Bold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40540" y="3644920"/>
            <a:ext cx="1195320" cy="119532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9423682" y="3920347"/>
            <a:ext cx="82903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smtClean="0">
                <a:solidFill>
                  <a:schemeClr val="bg1"/>
                </a:solidFill>
              </a:rPr>
              <a:t>101010101010100100110101010</a:t>
            </a:r>
            <a:endParaRPr lang="en-US" sz="1100" b="1" dirty="0">
              <a:solidFill>
                <a:schemeClr val="bg1"/>
              </a:solidFill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40540" y="2776370"/>
            <a:ext cx="1195320" cy="119532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9423682" y="3051797"/>
            <a:ext cx="82903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smtClean="0">
                <a:solidFill>
                  <a:schemeClr val="bg1"/>
                </a:solidFill>
              </a:rPr>
              <a:t>101010101010100100110101010</a:t>
            </a:r>
            <a:endParaRPr lang="en-US" sz="1100" b="1" dirty="0">
              <a:solidFill>
                <a:schemeClr val="bg1"/>
              </a:solidFill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27242" y="1961578"/>
            <a:ext cx="1195320" cy="1195320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9410384" y="2237005"/>
            <a:ext cx="82903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smtClean="0">
                <a:solidFill>
                  <a:schemeClr val="bg1"/>
                </a:solidFill>
              </a:rPr>
              <a:t>101010101010100100110101010</a:t>
            </a:r>
            <a:endParaRPr lang="en-US" sz="1100" b="1" dirty="0">
              <a:solidFill>
                <a:schemeClr val="bg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9252814" y="4618764"/>
            <a:ext cx="11458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latin typeface="Arial Rounded MT Bold" charset="0"/>
                <a:ea typeface="Arial Rounded MT Bold" charset="0"/>
                <a:cs typeface="Arial Rounded MT Bold" charset="0"/>
              </a:rPr>
              <a:t>Back-end servers</a:t>
            </a:r>
            <a:endParaRPr lang="en-US" sz="1200" b="1" dirty="0">
              <a:latin typeface="Arial Rounded MT Bold" charset="0"/>
              <a:ea typeface="Arial Rounded MT Bold" charset="0"/>
              <a:cs typeface="Arial Rounded MT Bold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52060" y="3247347"/>
            <a:ext cx="736472" cy="9952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/>
          <p:cNvSpPr txBox="1"/>
          <p:nvPr/>
        </p:nvSpPr>
        <p:spPr>
          <a:xfrm>
            <a:off x="3021363" y="3421797"/>
            <a:ext cx="3978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chemeClr val="bg1"/>
                </a:solidFill>
              </a:rPr>
              <a:t>?</a:t>
            </a:r>
            <a:endParaRPr lang="en-US" sz="3600" b="1" dirty="0">
              <a:solidFill>
                <a:schemeClr val="bg1"/>
              </a:solidFill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91800" y="3620148"/>
            <a:ext cx="438912" cy="274320"/>
          </a:xfrm>
          <a:prstGeom prst="rect">
            <a:avLst/>
          </a:prstGeom>
        </p:spPr>
      </p:pic>
      <p:cxnSp>
        <p:nvCxnSpPr>
          <p:cNvPr id="31" name="Straight Arrow Connector 30"/>
          <p:cNvCxnSpPr/>
          <p:nvPr/>
        </p:nvCxnSpPr>
        <p:spPr>
          <a:xfrm flipV="1">
            <a:off x="8533384" y="2626792"/>
            <a:ext cx="808990" cy="520270"/>
          </a:xfrm>
          <a:prstGeom prst="straightConnector1">
            <a:avLst/>
          </a:prstGeom>
          <a:ln w="5715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V="1">
            <a:off x="8533384" y="3420560"/>
            <a:ext cx="808990" cy="1238"/>
          </a:xfrm>
          <a:prstGeom prst="straightConnector1">
            <a:avLst/>
          </a:prstGeom>
          <a:ln w="5715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8546709" y="3757308"/>
            <a:ext cx="767460" cy="379955"/>
          </a:xfrm>
          <a:prstGeom prst="straightConnector1">
            <a:avLst/>
          </a:prstGeom>
          <a:ln w="5715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9426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4.81481E-6 L 0.07878 0.04005 C 0.09518 0.04908 0.11979 0.05394 0.14571 0.05394 C 0.175 0.05394 0.19857 0.04908 0.21498 0.04005 L 0.29388 -4.81481E-6 " pathEditMode="relative" rAng="0" ptsTypes="AAAA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687" y="268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37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4.81481E-6 L 0.07878 0.04005 C 0.09518 0.04908 0.11979 0.05394 0.14571 0.05394 C 0.175 0.05394 0.19857 0.04908 0.21498 0.04005 L 0.29388 -4.81481E-6 " pathEditMode="relative" rAng="0" ptsTypes="AAAAA">
                                      <p:cBhvr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687" y="26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7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9388 -4.81481E-6 L 0.21407 0.04005 C 0.1974 0.04908 0.17253 0.05394 0.14766 0.05394 C 0.11771 0.05394 0.09453 0.04908 0.078 0.04005 L -2.5E-6 -4.81481E-6 " pathEditMode="relative" rAng="0" ptsTypes="AAAAA">
                                      <p:cBhvr>
                                        <p:cTn id="27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701" y="2685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37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9388 -4.81481E-6 L 0.21407 0.04005 C 0.1974 0.04908 0.17253 0.05394 0.14766 0.05394 C 0.11771 0.05394 0.09453 0.04908 0.078 0.04005 L -2.5E-6 -4.81481E-6 " pathEditMode="relative" rAng="0" ptsTypes="AAAAA">
                                      <p:cBhvr>
                                        <p:cTn id="29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701" y="2685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3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65 -0.00162 L -0.07903 0.03842 C -0.09518 0.04745 -0.11966 0.05231 -0.14531 0.05231 C -0.17434 0.05231 -0.19791 0.04745 -0.21406 0.03842 L -0.29205 -0.00162 " pathEditMode="relative" rAng="0" ptsTypes="AAAAA">
                                      <p:cBhvr>
                                        <p:cTn id="33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570" y="26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4" grpId="2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whoami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 smtClean="0"/>
              <a:t>From Montreal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U1 Computer Engineering w/ minor physics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Computer Security enthusiast (i.e. </a:t>
            </a:r>
            <a:r>
              <a:rPr lang="en-US" dirty="0"/>
              <a:t>h</a:t>
            </a:r>
            <a:r>
              <a:rPr lang="en-US" dirty="0" smtClean="0"/>
              <a:t>acker)</a:t>
            </a:r>
          </a:p>
          <a:p>
            <a:pPr>
              <a:lnSpc>
                <a:spcPct val="150000"/>
              </a:lnSpc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690798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Penetration testing workflow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Reconnaissance (passive)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Scanning (active)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Gaining access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Maintaining access (and privilege escalation)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Covering Tracks</a:t>
            </a:r>
            <a:endParaRPr lang="en-US" dirty="0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6117336" y="2313432"/>
            <a:ext cx="0" cy="41148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>
            <a:off x="6132576" y="3151632"/>
            <a:ext cx="0" cy="41148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6132576" y="4020312"/>
            <a:ext cx="0" cy="41148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6132576" y="4870704"/>
            <a:ext cx="0" cy="41148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8003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Penetration testing workflow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Gather information about the target without direct interaction (i.e. passive) </a:t>
            </a:r>
          </a:p>
          <a:p>
            <a:endParaRPr lang="en-US" dirty="0"/>
          </a:p>
          <a:p>
            <a:pPr>
              <a:buFont typeface="Cambria" charset="0"/>
              <a:buChar char="⎻"/>
            </a:pPr>
            <a:r>
              <a:rPr lang="en-US" dirty="0" smtClean="0"/>
              <a:t>System information</a:t>
            </a:r>
          </a:p>
          <a:p>
            <a:pPr>
              <a:buFont typeface="Cambria" charset="0"/>
              <a:buChar char="⎻"/>
            </a:pPr>
            <a:r>
              <a:rPr lang="en-US" dirty="0" smtClean="0"/>
              <a:t>Program version</a:t>
            </a:r>
          </a:p>
          <a:p>
            <a:pPr>
              <a:buFont typeface="Cambria" charset="0"/>
              <a:buChar char="⎻"/>
            </a:pPr>
            <a:r>
              <a:rPr lang="en-US" dirty="0" smtClean="0"/>
              <a:t>Server uptime (i.e. for how much has it been up)</a:t>
            </a:r>
          </a:p>
          <a:p>
            <a:pPr>
              <a:buFont typeface="Cambria" charset="0"/>
              <a:buChar char="⎻"/>
            </a:pPr>
            <a:r>
              <a:rPr lang="en-US" dirty="0" smtClean="0"/>
              <a:t>Features of the system (e.g. programming languages used, libraries, important changes, </a:t>
            </a:r>
            <a:r>
              <a:rPr lang="mr-IN" dirty="0" smtClean="0"/>
              <a:t>…</a:t>
            </a:r>
            <a:r>
              <a:rPr lang="en-US" dirty="0" smtClean="0"/>
              <a:t>)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280160" y="1290578"/>
            <a:ext cx="70225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cap="small" dirty="0" smtClean="0">
                <a:latin typeface="Century Gothic" charset="0"/>
                <a:ea typeface="Century Gothic" charset="0"/>
                <a:cs typeface="Century Gothic" charset="0"/>
              </a:rPr>
              <a:t>Reconnaissance</a:t>
            </a:r>
            <a:endParaRPr lang="en-US" sz="2000" b="1" cap="small" dirty="0"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64407" y="1299722"/>
            <a:ext cx="14885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smtClean="0">
                <a:solidFill>
                  <a:srgbClr val="00B050"/>
                </a:solidFill>
              </a:rPr>
              <a:t>SAFE/LEGAL</a:t>
            </a:r>
            <a:endParaRPr lang="en-US" sz="20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0793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Penetration testing workflow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Common tools</a:t>
            </a:r>
          </a:p>
          <a:p>
            <a:pPr marL="0" indent="0">
              <a:buNone/>
            </a:pPr>
            <a:endParaRPr lang="en-US" dirty="0"/>
          </a:p>
          <a:p>
            <a:pPr>
              <a:buFont typeface="Cambria" charset="0"/>
              <a:buChar char="⎻"/>
            </a:pPr>
            <a:r>
              <a:rPr lang="en-US" dirty="0" err="1" smtClean="0"/>
              <a:t>Whois</a:t>
            </a:r>
            <a:r>
              <a:rPr lang="en-US" dirty="0" smtClean="0"/>
              <a:t> : owning information</a:t>
            </a:r>
          </a:p>
          <a:p>
            <a:pPr>
              <a:buFont typeface="Cambria" charset="0"/>
              <a:buChar char="⎻"/>
            </a:pPr>
            <a:r>
              <a:rPr lang="en-US" dirty="0" smtClean="0"/>
              <a:t>Host : Domain info</a:t>
            </a:r>
          </a:p>
          <a:p>
            <a:pPr>
              <a:buFont typeface="Cambria" charset="0"/>
              <a:buChar char="⎻"/>
            </a:pPr>
            <a:r>
              <a:rPr lang="en-US" dirty="0" err="1" smtClean="0"/>
              <a:t>Httrack</a:t>
            </a:r>
            <a:r>
              <a:rPr lang="en-US" dirty="0" smtClean="0"/>
              <a:t> : Website copier</a:t>
            </a:r>
          </a:p>
          <a:p>
            <a:pPr>
              <a:buFont typeface="Cambria" charset="0"/>
              <a:buChar char="⎻"/>
            </a:pPr>
            <a:r>
              <a:rPr lang="en-US" dirty="0" err="1" smtClean="0"/>
              <a:t>TheHarvester</a:t>
            </a:r>
            <a:r>
              <a:rPr lang="en-US" dirty="0" smtClean="0"/>
              <a:t> : Searching google for website information</a:t>
            </a:r>
          </a:p>
          <a:p>
            <a:pPr>
              <a:buFont typeface="Cambria" charset="0"/>
              <a:buChar char="⎻"/>
            </a:pPr>
            <a:r>
              <a:rPr lang="en-US" dirty="0" err="1" smtClean="0"/>
              <a:t>Netcraft</a:t>
            </a:r>
            <a:r>
              <a:rPr lang="en-US" dirty="0" smtClean="0"/>
              <a:t> : Many useful info </a:t>
            </a:r>
          </a:p>
          <a:p>
            <a:pPr>
              <a:buFont typeface="Cambria" charset="0"/>
              <a:buChar char="⎻"/>
            </a:pPr>
            <a:r>
              <a:rPr lang="en-US" dirty="0" err="1" smtClean="0"/>
              <a:t>Maltego</a:t>
            </a:r>
            <a:r>
              <a:rPr lang="en-US" dirty="0" smtClean="0"/>
              <a:t> : </a:t>
            </a:r>
            <a:r>
              <a:rPr lang="en-US" i="1" dirty="0" smtClean="0"/>
              <a:t>doxing</a:t>
            </a:r>
            <a:r>
              <a:rPr lang="en-US" dirty="0" smtClean="0"/>
              <a:t> tool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280160" y="1290578"/>
            <a:ext cx="70225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cap="small" dirty="0" smtClean="0">
                <a:latin typeface="Century Gothic" charset="0"/>
                <a:ea typeface="Century Gothic" charset="0"/>
                <a:cs typeface="Century Gothic" charset="0"/>
              </a:rPr>
              <a:t>Reconnaissance</a:t>
            </a:r>
            <a:endParaRPr lang="en-US" sz="2000" b="1" cap="small" dirty="0"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64407" y="1299722"/>
            <a:ext cx="14885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smtClean="0">
                <a:solidFill>
                  <a:srgbClr val="00B050"/>
                </a:solidFill>
              </a:rPr>
              <a:t>SAFE/LEGAL</a:t>
            </a:r>
            <a:endParaRPr lang="en-US" sz="2000" b="1" dirty="0">
              <a:solidFill>
                <a:srgbClr val="00B05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693408" y="3520440"/>
            <a:ext cx="21762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cap="small" dirty="0" smtClean="0">
                <a:latin typeface="Century Gothic" charset="0"/>
                <a:ea typeface="Century Gothic" charset="0"/>
                <a:cs typeface="Century Gothic" charset="0"/>
              </a:rPr>
              <a:t>Google!</a:t>
            </a:r>
            <a:endParaRPr lang="en-US" sz="4000" b="1" cap="small" dirty="0">
              <a:latin typeface="Century Gothic" charset="0"/>
              <a:ea typeface="Century Gothic" charset="0"/>
              <a:cs typeface="Century 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9708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Penetration testing workflow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Reconnaissance (passive)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Scanning (active)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Gaining access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Maintaining access (and privilege escalation)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Covering Tracks</a:t>
            </a:r>
            <a:endParaRPr lang="en-US" dirty="0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6117336" y="2313432"/>
            <a:ext cx="0" cy="41148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>
            <a:off x="6132576" y="3151632"/>
            <a:ext cx="0" cy="41148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6132576" y="4020312"/>
            <a:ext cx="0" cy="41148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6132576" y="4870704"/>
            <a:ext cx="0" cy="41148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1861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Penetration testing workflow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Gather more useful information but with direct interaction with the server(s) → More chance to get caught</a:t>
            </a:r>
          </a:p>
          <a:p>
            <a:endParaRPr lang="en-US" dirty="0" smtClean="0"/>
          </a:p>
          <a:p>
            <a:pPr>
              <a:buFont typeface="Cambria" charset="0"/>
              <a:buChar char="⎻"/>
            </a:pPr>
            <a:r>
              <a:rPr lang="en-US" dirty="0"/>
              <a:t>Open </a:t>
            </a:r>
            <a:r>
              <a:rPr lang="en-US" dirty="0" smtClean="0"/>
              <a:t>ports</a:t>
            </a:r>
          </a:p>
          <a:p>
            <a:pPr>
              <a:buFont typeface="Cambria" charset="0"/>
              <a:buChar char="⎻"/>
            </a:pPr>
            <a:r>
              <a:rPr lang="en-US" dirty="0" smtClean="0"/>
              <a:t>Services on the server (and hopefully their version number)</a:t>
            </a:r>
          </a:p>
          <a:p>
            <a:pPr>
              <a:buFont typeface="Cambria" charset="0"/>
              <a:buChar char="⎻"/>
            </a:pPr>
            <a:r>
              <a:rPr lang="en-US" dirty="0" smtClean="0"/>
              <a:t>Network information (e.g. topology, zones, firewalls, </a:t>
            </a:r>
            <a:r>
              <a:rPr lang="mr-IN" dirty="0" smtClean="0"/>
              <a:t>…</a:t>
            </a:r>
            <a:r>
              <a:rPr lang="en-US" dirty="0" smtClean="0"/>
              <a:t>)</a:t>
            </a:r>
          </a:p>
          <a:p>
            <a:pPr>
              <a:buFont typeface="Cambria" charset="0"/>
              <a:buChar char="⎻"/>
            </a:pPr>
            <a:r>
              <a:rPr lang="en-US" dirty="0" smtClean="0"/>
              <a:t>User accounts</a:t>
            </a:r>
          </a:p>
          <a:p>
            <a:pPr>
              <a:buFont typeface="Cambria" charset="0"/>
              <a:buChar char="⎻"/>
            </a:pPr>
            <a:r>
              <a:rPr lang="en-US" dirty="0" err="1" smtClean="0"/>
              <a:t>Ip</a:t>
            </a:r>
            <a:r>
              <a:rPr lang="en-US" dirty="0" smtClean="0"/>
              <a:t> addresses range</a:t>
            </a:r>
          </a:p>
          <a:p>
            <a:pPr>
              <a:buFont typeface="Cambria" charset="0"/>
              <a:buChar char="⎻"/>
            </a:pPr>
            <a:r>
              <a:rPr lang="en-US" dirty="0" smtClean="0"/>
              <a:t>Possible vulnerabilities</a:t>
            </a:r>
          </a:p>
          <a:p>
            <a:pPr>
              <a:buFont typeface="Cambria" charset="0"/>
              <a:buChar char="⎻"/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280160" y="1290578"/>
            <a:ext cx="70225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cap="small" dirty="0" smtClean="0">
                <a:latin typeface="Century Gothic" charset="0"/>
                <a:ea typeface="Century Gothic" charset="0"/>
                <a:cs typeface="Century Gothic" charset="0"/>
              </a:rPr>
              <a:t>Scanning</a:t>
            </a:r>
            <a:endParaRPr lang="en-US" sz="2000" b="1" cap="small" dirty="0"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487168" y="1290578"/>
            <a:ext cx="21610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smtClean="0">
                <a:solidFill>
                  <a:srgbClr val="C00000"/>
                </a:solidFill>
              </a:rPr>
              <a:t>NOT SAFE/ILLEGAL</a:t>
            </a:r>
            <a:endParaRPr lang="en-US" sz="20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6086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Penetration testing workflow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Common tools</a:t>
            </a:r>
          </a:p>
          <a:p>
            <a:pPr marL="0" indent="0">
              <a:buNone/>
            </a:pPr>
            <a:endParaRPr lang="en-US" dirty="0" smtClean="0"/>
          </a:p>
          <a:p>
            <a:pPr>
              <a:buFont typeface="Cambria" charset="0"/>
              <a:buChar char="⎻"/>
            </a:pPr>
            <a:r>
              <a:rPr lang="en-US" dirty="0" err="1" smtClean="0"/>
              <a:t>Nmap</a:t>
            </a:r>
            <a:r>
              <a:rPr lang="en-US" dirty="0" smtClean="0"/>
              <a:t> : Port scanner</a:t>
            </a:r>
          </a:p>
          <a:p>
            <a:pPr>
              <a:buFont typeface="Cambria" charset="0"/>
              <a:buChar char="⎻"/>
            </a:pPr>
            <a:r>
              <a:rPr lang="en-US" dirty="0" smtClean="0"/>
              <a:t>Nessus : Vulnerability scanner</a:t>
            </a:r>
          </a:p>
          <a:p>
            <a:pPr>
              <a:buFont typeface="Cambria" charset="0"/>
              <a:buChar char="⎻"/>
            </a:pPr>
            <a:r>
              <a:rPr lang="en-US" dirty="0" err="1" smtClean="0"/>
              <a:t>Acunetix</a:t>
            </a:r>
            <a:r>
              <a:rPr lang="en-US" dirty="0" smtClean="0"/>
              <a:t> : same</a:t>
            </a:r>
          </a:p>
          <a:p>
            <a:pPr>
              <a:buFont typeface="Cambria" charset="0"/>
              <a:buChar char="⎻"/>
            </a:pPr>
            <a:r>
              <a:rPr lang="en-US" dirty="0" err="1" smtClean="0"/>
              <a:t>Nexpose</a:t>
            </a:r>
            <a:r>
              <a:rPr lang="en-US" dirty="0" smtClean="0"/>
              <a:t> : same</a:t>
            </a:r>
          </a:p>
          <a:p>
            <a:pPr>
              <a:buFont typeface="Cambria" charset="0"/>
              <a:buChar char="⎻"/>
            </a:pPr>
            <a:r>
              <a:rPr lang="en-US" dirty="0" err="1" smtClean="0"/>
              <a:t>Nikto</a:t>
            </a:r>
            <a:r>
              <a:rPr lang="en-US" dirty="0" smtClean="0"/>
              <a:t> : same</a:t>
            </a:r>
          </a:p>
          <a:p>
            <a:pPr>
              <a:buFont typeface="Cambria" charset="0"/>
              <a:buChar char="⎻"/>
            </a:pPr>
            <a:endParaRPr lang="en-US" dirty="0" smtClean="0"/>
          </a:p>
          <a:p>
            <a:pPr>
              <a:buFont typeface="Cambria" charset="0"/>
              <a:buChar char="⎻"/>
            </a:pPr>
            <a:endParaRPr lang="en-US" dirty="0" smtClean="0"/>
          </a:p>
          <a:p>
            <a:pPr>
              <a:buFont typeface="Cambria" charset="0"/>
              <a:buChar char="⎻"/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280160" y="1290578"/>
            <a:ext cx="70225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cap="small" dirty="0" smtClean="0">
                <a:latin typeface="Century Gothic" charset="0"/>
                <a:ea typeface="Century Gothic" charset="0"/>
                <a:cs typeface="Century Gothic" charset="0"/>
              </a:rPr>
              <a:t>Scanning</a:t>
            </a:r>
            <a:endParaRPr lang="en-US" sz="2000" b="1" cap="small" dirty="0"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487168" y="1290578"/>
            <a:ext cx="21610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smtClean="0">
                <a:solidFill>
                  <a:srgbClr val="C00000"/>
                </a:solidFill>
              </a:rPr>
              <a:t>NOT SAFE/ILLEGAL</a:t>
            </a:r>
            <a:endParaRPr lang="en-US" sz="20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8677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Penetration testing workflow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Reconnaissance (passive)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Scanning (active)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Gaining access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Maintaining access (and privilege escalation)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Covering Tracks</a:t>
            </a:r>
            <a:endParaRPr lang="en-US" dirty="0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6117336" y="2313432"/>
            <a:ext cx="0" cy="41148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>
            <a:off x="6132576" y="3151632"/>
            <a:ext cx="0" cy="41148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6132576" y="4020312"/>
            <a:ext cx="0" cy="41148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6132576" y="4870704"/>
            <a:ext cx="0" cy="41148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 rot="20249366">
            <a:off x="4425696" y="3525318"/>
            <a:ext cx="9508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28 Days Later" charset="0"/>
                <a:ea typeface="28 Days Later" charset="0"/>
                <a:cs typeface="28 Days Later" charset="0"/>
              </a:rPr>
              <a:t>EXPLOIT</a:t>
            </a:r>
            <a:endParaRPr lang="en-US" dirty="0">
              <a:solidFill>
                <a:srgbClr val="FF0000"/>
              </a:solidFill>
              <a:latin typeface="28 Days Later" charset="0"/>
              <a:ea typeface="28 Days Later" charset="0"/>
              <a:cs typeface="28 Days Lat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9459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Penetration testing workflow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information retrieved during the two last steps to get into the machine (or do whatever you want to do)</a:t>
            </a:r>
          </a:p>
          <a:p>
            <a:endParaRPr lang="en-US" dirty="0"/>
          </a:p>
          <a:p>
            <a:pPr>
              <a:buFont typeface="Cambria" charset="0"/>
              <a:buChar char="⎻"/>
            </a:pPr>
            <a:r>
              <a:rPr lang="en-US" dirty="0" smtClean="0"/>
              <a:t>Use some already known exploits </a:t>
            </a:r>
          </a:p>
          <a:p>
            <a:pPr>
              <a:buFont typeface="Cambria" charset="0"/>
              <a:buChar char="⎻"/>
            </a:pPr>
            <a:endParaRPr lang="en-US" dirty="0"/>
          </a:p>
          <a:p>
            <a:pPr>
              <a:buFont typeface="Cambria" charset="0"/>
              <a:buChar char="⎻"/>
            </a:pPr>
            <a:r>
              <a:rPr lang="en-US" dirty="0" smtClean="0"/>
              <a:t>Create an exploit based on previous research</a:t>
            </a:r>
          </a:p>
          <a:p>
            <a:pPr>
              <a:buFont typeface="Cambria" charset="0"/>
              <a:buChar char="⎻"/>
            </a:pPr>
            <a:endParaRPr lang="en-US" dirty="0"/>
          </a:p>
          <a:p>
            <a:pPr>
              <a:buFont typeface="Cambria" charset="0"/>
              <a:buChar char="⎻"/>
            </a:pPr>
            <a:r>
              <a:rPr lang="en-US" dirty="0" smtClean="0"/>
              <a:t>Find and use a 0-day exploit (like a boss)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280160" y="1290578"/>
            <a:ext cx="70225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cap="small" dirty="0" smtClean="0">
                <a:latin typeface="Century Gothic" charset="0"/>
                <a:ea typeface="Century Gothic" charset="0"/>
                <a:cs typeface="Century Gothic" charset="0"/>
              </a:rPr>
              <a:t>Gaining access</a:t>
            </a:r>
            <a:endParaRPr lang="en-US" sz="2000" b="1" cap="small" dirty="0">
              <a:latin typeface="Century Gothic" charset="0"/>
              <a:ea typeface="Century Gothic" charset="0"/>
              <a:cs typeface="Century 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816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Penetration testing workflow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Common tools</a:t>
            </a:r>
          </a:p>
          <a:p>
            <a:pPr marL="0" indent="0">
              <a:buNone/>
            </a:pPr>
            <a:endParaRPr lang="en-US" dirty="0"/>
          </a:p>
          <a:p>
            <a:pPr>
              <a:buFont typeface="Cambria" charset="0"/>
              <a:buChar char="⎻"/>
            </a:pPr>
            <a:r>
              <a:rPr lang="en-US" dirty="0" err="1" smtClean="0"/>
              <a:t>Metasploit</a:t>
            </a:r>
            <a:endParaRPr lang="en-US" dirty="0" smtClean="0"/>
          </a:p>
          <a:p>
            <a:pPr>
              <a:buFont typeface="Cambria" charset="0"/>
              <a:buChar char="⎻"/>
            </a:pPr>
            <a:r>
              <a:rPr lang="en-US" dirty="0" smtClean="0"/>
              <a:t>Wireshark</a:t>
            </a:r>
          </a:p>
          <a:p>
            <a:pPr>
              <a:buFont typeface="Cambria" charset="0"/>
              <a:buChar char="⎻"/>
            </a:pPr>
            <a:r>
              <a:rPr lang="en-US" dirty="0" err="1" smtClean="0"/>
              <a:t>JohnTheRipper</a:t>
            </a:r>
            <a:endParaRPr lang="en-US" dirty="0" smtClean="0"/>
          </a:p>
          <a:p>
            <a:pPr>
              <a:buFont typeface="Cambria" charset="0"/>
              <a:buChar char="⎻"/>
            </a:pPr>
            <a:r>
              <a:rPr lang="en-US" dirty="0" smtClean="0"/>
              <a:t>Hydra</a:t>
            </a:r>
          </a:p>
          <a:p>
            <a:pPr>
              <a:buFont typeface="Cambria" charset="0"/>
              <a:buChar char="⎻"/>
            </a:pPr>
            <a:r>
              <a:rPr lang="en-US" dirty="0" smtClean="0"/>
              <a:t>Medusa</a:t>
            </a:r>
            <a:endParaRPr lang="en-US" dirty="0"/>
          </a:p>
          <a:p>
            <a:pPr>
              <a:buFont typeface="Cambria" charset="0"/>
              <a:buChar char="⎻"/>
            </a:pPr>
            <a:r>
              <a:rPr lang="en-US" dirty="0" smtClean="0"/>
              <a:t>Your head and some programming language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280160" y="1290578"/>
            <a:ext cx="70225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cap="small" dirty="0" smtClean="0">
                <a:latin typeface="Century Gothic" charset="0"/>
                <a:ea typeface="Century Gothic" charset="0"/>
                <a:cs typeface="Century Gothic" charset="0"/>
              </a:rPr>
              <a:t>Gaining access</a:t>
            </a:r>
            <a:endParaRPr lang="en-US" sz="2000" b="1" cap="small" dirty="0">
              <a:latin typeface="Century Gothic" charset="0"/>
              <a:ea typeface="Century Gothic" charset="0"/>
              <a:cs typeface="Century 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6710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Penetration testing workflow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Reconnaissance (passive)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Scanning (active)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Gaining access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Maintaining access (and privilege escalation)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Covering Tracks</a:t>
            </a:r>
            <a:endParaRPr lang="en-US" dirty="0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6117336" y="2313432"/>
            <a:ext cx="0" cy="41148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>
            <a:off x="6132576" y="3151632"/>
            <a:ext cx="0" cy="41148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6132576" y="4020312"/>
            <a:ext cx="0" cy="41148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6132576" y="4870704"/>
            <a:ext cx="0" cy="41148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 rot="20249366">
            <a:off x="4425696" y="3525318"/>
            <a:ext cx="9508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28 Days Later" charset="0"/>
                <a:ea typeface="28 Days Later" charset="0"/>
                <a:cs typeface="28 Days Later" charset="0"/>
              </a:rPr>
              <a:t>EXPLOIT</a:t>
            </a:r>
            <a:endParaRPr lang="en-US" dirty="0">
              <a:solidFill>
                <a:srgbClr val="FF0000"/>
              </a:solidFill>
              <a:latin typeface="28 Days Later" charset="0"/>
              <a:ea typeface="28 Days Later" charset="0"/>
              <a:cs typeface="28 Days Later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 rot="20249366">
            <a:off x="2054117" y="4345798"/>
            <a:ext cx="9508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28 Days Later" charset="0"/>
                <a:ea typeface="28 Days Later" charset="0"/>
                <a:cs typeface="28 Days Later" charset="0"/>
              </a:rPr>
              <a:t>EXPLOIT</a:t>
            </a:r>
            <a:endParaRPr lang="en-US" dirty="0">
              <a:solidFill>
                <a:srgbClr val="FF0000"/>
              </a:solidFill>
              <a:latin typeface="28 Days Later" charset="0"/>
              <a:ea typeface="28 Days Later" charset="0"/>
              <a:cs typeface="28 Days Lat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8903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Knowledge in a nutshell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Programming languages : c, </a:t>
            </a:r>
            <a:r>
              <a:rPr lang="en-US" dirty="0" err="1" smtClean="0"/>
              <a:t>c++</a:t>
            </a:r>
            <a:r>
              <a:rPr lang="en-US" dirty="0" smtClean="0"/>
              <a:t>, java, python, </a:t>
            </a:r>
            <a:r>
              <a:rPr lang="en-US" dirty="0" err="1" smtClean="0"/>
              <a:t>perl</a:t>
            </a:r>
            <a:r>
              <a:rPr lang="en-US" dirty="0" smtClean="0"/>
              <a:t>, bash, asm</a:t>
            </a:r>
            <a:r>
              <a:rPr lang="en-US" baseline="30000" dirty="0"/>
              <a:t>1</a:t>
            </a:r>
            <a:r>
              <a:rPr lang="en-US" dirty="0" smtClean="0"/>
              <a:t> x86/x64, </a:t>
            </a:r>
            <a:r>
              <a:rPr lang="en-US" dirty="0" err="1" smtClean="0"/>
              <a:t>asm</a:t>
            </a:r>
            <a:r>
              <a:rPr lang="en-US" dirty="0" smtClean="0"/>
              <a:t> arm, </a:t>
            </a:r>
            <a:r>
              <a:rPr lang="en-US" dirty="0" err="1" smtClean="0"/>
              <a:t>asm</a:t>
            </a:r>
            <a:r>
              <a:rPr lang="en-US" dirty="0" smtClean="0"/>
              <a:t> </a:t>
            </a:r>
            <a:r>
              <a:rPr lang="en-US" dirty="0" err="1" smtClean="0"/>
              <a:t>ppc</a:t>
            </a:r>
            <a:r>
              <a:rPr lang="en-US" dirty="0" smtClean="0"/>
              <a:t>, </a:t>
            </a:r>
            <a:r>
              <a:rPr lang="en-US" dirty="0" err="1" smtClean="0"/>
              <a:t>asm</a:t>
            </a:r>
            <a:r>
              <a:rPr lang="en-US" dirty="0" smtClean="0"/>
              <a:t> </a:t>
            </a:r>
            <a:r>
              <a:rPr lang="en-US" dirty="0" err="1" smtClean="0"/>
              <a:t>mips</a:t>
            </a:r>
            <a:r>
              <a:rPr lang="en-US" dirty="0" smtClean="0"/>
              <a:t>, html, </a:t>
            </a:r>
            <a:r>
              <a:rPr lang="en-US" dirty="0" err="1" smtClean="0"/>
              <a:t>php</a:t>
            </a:r>
            <a:r>
              <a:rPr lang="en-US" dirty="0" smtClean="0"/>
              <a:t>, </a:t>
            </a:r>
            <a:r>
              <a:rPr lang="en-US" dirty="0" err="1" smtClean="0"/>
              <a:t>sql</a:t>
            </a:r>
            <a:r>
              <a:rPr lang="en-US" dirty="0" smtClean="0"/>
              <a:t>, </a:t>
            </a:r>
            <a:r>
              <a:rPr lang="en-US" dirty="0" err="1" smtClean="0"/>
              <a:t>javascript</a:t>
            </a:r>
            <a:r>
              <a:rPr lang="en-US" dirty="0" smtClean="0"/>
              <a:t>, </a:t>
            </a:r>
            <a:r>
              <a:rPr lang="mr-IN" dirty="0" smtClean="0"/>
              <a:t>…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Quite proficient in reverse engineering (and preferred hacking field)</a:t>
            </a:r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481758" y="6311900"/>
            <a:ext cx="5228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aseline="30000" dirty="0" smtClean="0"/>
              <a:t>1</a:t>
            </a:r>
            <a:r>
              <a:rPr lang="en-US" dirty="0" smtClean="0"/>
              <a:t> : ASM stands for </a:t>
            </a:r>
            <a:r>
              <a:rPr lang="en-US" dirty="0" err="1" smtClean="0"/>
              <a:t>ASseMbly</a:t>
            </a:r>
            <a:r>
              <a:rPr lang="en-US" dirty="0" smtClean="0"/>
              <a:t> language (machine code)</a:t>
            </a:r>
            <a:endParaRPr lang="en-US" baseline="30000" dirty="0"/>
          </a:p>
        </p:txBody>
      </p:sp>
    </p:spTree>
    <p:extLst>
      <p:ext uri="{BB962C8B-B14F-4D97-AF65-F5344CB8AC3E}">
        <p14:creationId xmlns:p14="http://schemas.microsoft.com/office/powerpoint/2010/main" val="936892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Penetration testing workflow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Use same techniques as last step (i.e. gaining access) to increase or maintain access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b="1" dirty="0" smtClean="0"/>
              <a:t>Maintain access</a:t>
            </a:r>
            <a:endParaRPr lang="en-US" b="1" dirty="0"/>
          </a:p>
          <a:p>
            <a:pPr>
              <a:buFont typeface="Cambria" charset="0"/>
              <a:buChar char="⎻"/>
            </a:pPr>
            <a:r>
              <a:rPr lang="en-US" dirty="0" smtClean="0"/>
              <a:t>Install a backdoor</a:t>
            </a:r>
          </a:p>
          <a:p>
            <a:pPr>
              <a:buFont typeface="Cambria" charset="0"/>
              <a:buChar char="⎻"/>
            </a:pPr>
            <a:r>
              <a:rPr lang="en-US" dirty="0" smtClean="0"/>
              <a:t>Use system as a bot (to form a botnet)</a:t>
            </a:r>
          </a:p>
          <a:p>
            <a:pPr>
              <a:buFont typeface="Cambria" charset="0"/>
              <a:buChar char="⎻"/>
            </a:pPr>
            <a:endParaRPr lang="en-US" dirty="0"/>
          </a:p>
          <a:p>
            <a:pPr marL="0" indent="0">
              <a:buNone/>
            </a:pPr>
            <a:r>
              <a:rPr lang="en-US" b="1" dirty="0" smtClean="0"/>
              <a:t>Increase access</a:t>
            </a:r>
          </a:p>
          <a:p>
            <a:pPr>
              <a:buFont typeface="Cambria" charset="0"/>
              <a:buChar char="⎻"/>
            </a:pPr>
            <a:r>
              <a:rPr lang="en-US" dirty="0" smtClean="0"/>
              <a:t>Reach root level</a:t>
            </a:r>
          </a:p>
          <a:p>
            <a:pPr>
              <a:buFont typeface="Cambria" charset="0"/>
              <a:buChar char="⎻"/>
            </a:pPr>
            <a:r>
              <a:rPr lang="en-US" dirty="0" smtClean="0"/>
              <a:t>Or network admin level</a:t>
            </a:r>
          </a:p>
          <a:p>
            <a:pPr>
              <a:buFont typeface="Cambria" charset="0"/>
              <a:buChar char="⎻"/>
            </a:pPr>
            <a:r>
              <a:rPr lang="en-US" dirty="0" smtClean="0"/>
              <a:t>Or own the internet </a:t>
            </a:r>
            <a:r>
              <a:rPr lang="mr-IN" dirty="0" smtClean="0"/>
              <a:t>…</a:t>
            </a: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280160" y="1290578"/>
            <a:ext cx="70225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cap="small" dirty="0" smtClean="0">
                <a:latin typeface="Century Gothic" charset="0"/>
                <a:ea typeface="Century Gothic" charset="0"/>
                <a:cs typeface="Century Gothic" charset="0"/>
              </a:rPr>
              <a:t>Maintaining access</a:t>
            </a:r>
            <a:endParaRPr lang="en-US" sz="2000" b="1" cap="small" dirty="0"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791456" y="4762500"/>
            <a:ext cx="4476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/>
              <a:t>}</a:t>
            </a:r>
            <a:endParaRPr lang="en-US" sz="7200" dirty="0"/>
          </a:p>
        </p:txBody>
      </p:sp>
      <p:sp>
        <p:nvSpPr>
          <p:cNvPr id="6" name="TextBox 5"/>
          <p:cNvSpPr txBox="1"/>
          <p:nvPr/>
        </p:nvSpPr>
        <p:spPr>
          <a:xfrm>
            <a:off x="5334381" y="5162609"/>
            <a:ext cx="21808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cap="small" dirty="0" smtClean="0">
                <a:latin typeface="Century Gothic" charset="0"/>
                <a:ea typeface="Century Gothic" charset="0"/>
                <a:cs typeface="Century Gothic" charset="0"/>
              </a:rPr>
              <a:t>Depends on needs</a:t>
            </a:r>
            <a:endParaRPr lang="en-US" sz="2000" b="1" cap="small" dirty="0">
              <a:latin typeface="Century Gothic" charset="0"/>
              <a:ea typeface="Century Gothic" charset="0"/>
              <a:cs typeface="Century 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7635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Penetration testing workflow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Common tools</a:t>
            </a:r>
          </a:p>
          <a:p>
            <a:pPr marL="0" indent="0">
              <a:buNone/>
            </a:pPr>
            <a:endParaRPr lang="en-US" dirty="0"/>
          </a:p>
          <a:p>
            <a:pPr>
              <a:buFont typeface="Cambria" charset="0"/>
              <a:buChar char="⎻"/>
            </a:pPr>
            <a:r>
              <a:rPr lang="en-US" dirty="0" err="1" smtClean="0"/>
              <a:t>Metasploit</a:t>
            </a:r>
            <a:endParaRPr lang="en-US" dirty="0" smtClean="0"/>
          </a:p>
          <a:p>
            <a:pPr>
              <a:buFont typeface="Cambria" charset="0"/>
              <a:buChar char="⎻"/>
            </a:pPr>
            <a:r>
              <a:rPr lang="en-US" dirty="0" smtClean="0"/>
              <a:t>Wireshark</a:t>
            </a:r>
          </a:p>
          <a:p>
            <a:pPr>
              <a:buFont typeface="Cambria" charset="0"/>
              <a:buChar char="⎻"/>
            </a:pPr>
            <a:r>
              <a:rPr lang="en-US" dirty="0" err="1" smtClean="0"/>
              <a:t>JohnTheRipper</a:t>
            </a:r>
            <a:endParaRPr lang="en-US" dirty="0" smtClean="0"/>
          </a:p>
          <a:p>
            <a:pPr>
              <a:buFont typeface="Cambria" charset="0"/>
              <a:buChar char="⎻"/>
            </a:pPr>
            <a:r>
              <a:rPr lang="en-US" dirty="0" smtClean="0"/>
              <a:t>Hydra</a:t>
            </a:r>
          </a:p>
          <a:p>
            <a:pPr>
              <a:buFont typeface="Cambria" charset="0"/>
              <a:buChar char="⎻"/>
            </a:pPr>
            <a:r>
              <a:rPr lang="en-US" dirty="0" smtClean="0"/>
              <a:t>Medusa</a:t>
            </a:r>
            <a:endParaRPr lang="en-US" dirty="0"/>
          </a:p>
          <a:p>
            <a:pPr>
              <a:buFont typeface="Cambria" charset="0"/>
              <a:buChar char="⎻"/>
            </a:pPr>
            <a:r>
              <a:rPr lang="en-US" dirty="0" smtClean="0"/>
              <a:t>Your head and some programming language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280160" y="1290578"/>
            <a:ext cx="70225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cap="small" dirty="0" smtClean="0">
                <a:latin typeface="Century Gothic" charset="0"/>
                <a:ea typeface="Century Gothic" charset="0"/>
                <a:cs typeface="Century Gothic" charset="0"/>
              </a:rPr>
              <a:t>Maintaining access</a:t>
            </a:r>
            <a:endParaRPr lang="en-US" sz="2000" b="1" cap="small" dirty="0">
              <a:latin typeface="Century Gothic" charset="0"/>
              <a:ea typeface="Century Gothic" charset="0"/>
              <a:cs typeface="Century 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9733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Penetration testing workflow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Reconnaissance (passive)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Scanning (active)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Gaining access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Maintaining access (and privilege escalation)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Covering Tracks</a:t>
            </a:r>
            <a:endParaRPr lang="en-US" b="1" dirty="0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6117336" y="2313432"/>
            <a:ext cx="0" cy="41148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>
            <a:off x="6132576" y="3151632"/>
            <a:ext cx="0" cy="41148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6132576" y="4020312"/>
            <a:ext cx="0" cy="41148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6132576" y="4870704"/>
            <a:ext cx="0" cy="41148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 rot="20249366">
            <a:off x="4425696" y="3525318"/>
            <a:ext cx="9508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28 Days Later" charset="0"/>
                <a:ea typeface="28 Days Later" charset="0"/>
                <a:cs typeface="28 Days Later" charset="0"/>
              </a:rPr>
              <a:t>EXPLOIT</a:t>
            </a:r>
            <a:endParaRPr lang="en-US" dirty="0">
              <a:solidFill>
                <a:srgbClr val="FF0000"/>
              </a:solidFill>
              <a:latin typeface="28 Days Later" charset="0"/>
              <a:ea typeface="28 Days Later" charset="0"/>
              <a:cs typeface="28 Days Later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 rot="20249366">
            <a:off x="2054117" y="4345798"/>
            <a:ext cx="9508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28 Days Later" charset="0"/>
                <a:ea typeface="28 Days Later" charset="0"/>
                <a:cs typeface="28 Days Later" charset="0"/>
              </a:rPr>
              <a:t>EXPLOIT</a:t>
            </a:r>
            <a:endParaRPr lang="en-US" dirty="0">
              <a:solidFill>
                <a:srgbClr val="FF0000"/>
              </a:solidFill>
              <a:latin typeface="28 Days Later" charset="0"/>
              <a:ea typeface="28 Days Later" charset="0"/>
              <a:cs typeface="28 Days Lat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7459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Penetration testing workflow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Remove tracks of hacking</a:t>
            </a:r>
          </a:p>
          <a:p>
            <a:endParaRPr lang="en-US" dirty="0"/>
          </a:p>
          <a:p>
            <a:pPr>
              <a:buFont typeface="Cambria" charset="0"/>
              <a:buChar char="⎻"/>
            </a:pPr>
            <a:r>
              <a:rPr lang="en-US" dirty="0" smtClean="0"/>
              <a:t>Remove tracks in logs</a:t>
            </a:r>
          </a:p>
          <a:p>
            <a:pPr>
              <a:buFont typeface="Cambria" charset="0"/>
              <a:buChar char="⎻"/>
            </a:pPr>
            <a:r>
              <a:rPr lang="en-US" dirty="0" smtClean="0"/>
              <a:t>Hide the backdoor(s) </a:t>
            </a:r>
            <a:r>
              <a:rPr lang="mr-IN" dirty="0" smtClean="0"/>
              <a:t>–</a:t>
            </a:r>
            <a:r>
              <a:rPr lang="en-US" dirty="0" smtClean="0"/>
              <a:t> if applicable</a:t>
            </a:r>
          </a:p>
          <a:p>
            <a:pPr>
              <a:buFont typeface="Cambria" charset="0"/>
              <a:buChar char="⎻"/>
            </a:pPr>
            <a:r>
              <a:rPr lang="en-US" dirty="0" smtClean="0"/>
              <a:t>Do </a:t>
            </a:r>
            <a:r>
              <a:rPr lang="en-US" b="1" dirty="0" smtClean="0"/>
              <a:t>not</a:t>
            </a:r>
            <a:r>
              <a:rPr lang="en-US" dirty="0" smtClean="0"/>
              <a:t> put:</a:t>
            </a:r>
          </a:p>
          <a:p>
            <a:pPr marL="0" indent="0" algn="ctr">
              <a:buNone/>
            </a:pPr>
            <a:r>
              <a:rPr lang="en-US" dirty="0" smtClean="0">
                <a:latin typeface="+mn-lt"/>
              </a:rPr>
              <a:t>h</a:t>
            </a:r>
            <a:r>
              <a:rPr lang="en-US" sz="2400" dirty="0" smtClean="0">
                <a:latin typeface="+mn-lt"/>
              </a:rPr>
              <a:t>4</a:t>
            </a:r>
            <a:r>
              <a:rPr lang="en-US" dirty="0" smtClean="0">
                <a:latin typeface="+mn-lt"/>
              </a:rPr>
              <a:t>ck</a:t>
            </a:r>
            <a:r>
              <a:rPr lang="en-US" sz="2400" dirty="0" smtClean="0">
                <a:latin typeface="+mn-lt"/>
              </a:rPr>
              <a:t>3</a:t>
            </a:r>
            <a:r>
              <a:rPr lang="en-US" dirty="0" smtClean="0">
                <a:latin typeface="+mn-lt"/>
              </a:rPr>
              <a:t>d by g</a:t>
            </a:r>
            <a:r>
              <a:rPr lang="en-US" sz="2400" dirty="0" smtClean="0">
                <a:latin typeface="+mn-lt"/>
              </a:rPr>
              <a:t>4</a:t>
            </a:r>
            <a:r>
              <a:rPr lang="en-US" dirty="0" smtClean="0">
                <a:latin typeface="+mn-lt"/>
              </a:rPr>
              <a:t>nsta_boy_</a:t>
            </a:r>
            <a:r>
              <a:rPr lang="en-US" sz="2400" dirty="0" smtClean="0">
                <a:latin typeface="+mn-lt"/>
              </a:rPr>
              <a:t>123</a:t>
            </a:r>
            <a:endParaRPr lang="en-US" sz="2400" dirty="0">
              <a:latin typeface="+mn-lt"/>
            </a:endParaRPr>
          </a:p>
          <a:p>
            <a:pPr marL="0" indent="0" algn="ctr">
              <a:buNone/>
            </a:pPr>
            <a:r>
              <a:rPr lang="en-US" b="1" dirty="0" smtClean="0"/>
              <a:t>OR</a:t>
            </a:r>
          </a:p>
          <a:p>
            <a:pPr marL="0" indent="0" algn="ctr">
              <a:buNone/>
            </a:pPr>
            <a:r>
              <a:rPr lang="en-US" sz="2300" dirty="0" smtClean="0">
                <a:latin typeface="+mn-lt"/>
              </a:rPr>
              <a:t>“We </a:t>
            </a:r>
            <a:r>
              <a:rPr lang="en-US" sz="2300" dirty="0">
                <a:latin typeface="+mn-lt"/>
              </a:rPr>
              <a:t>are Anonymous.</a:t>
            </a:r>
          </a:p>
          <a:p>
            <a:pPr marL="0" indent="0" algn="ctr">
              <a:buNone/>
            </a:pPr>
            <a:r>
              <a:rPr lang="en-US" sz="2300" dirty="0">
                <a:latin typeface="+mn-lt"/>
              </a:rPr>
              <a:t>We are legion.</a:t>
            </a:r>
          </a:p>
          <a:p>
            <a:pPr marL="0" indent="0" algn="ctr">
              <a:buNone/>
            </a:pPr>
            <a:r>
              <a:rPr lang="en-US" sz="2300" dirty="0">
                <a:latin typeface="+mn-lt"/>
              </a:rPr>
              <a:t>We do not forgive.</a:t>
            </a:r>
          </a:p>
          <a:p>
            <a:pPr marL="0" indent="0" algn="ctr">
              <a:buNone/>
            </a:pPr>
            <a:r>
              <a:rPr lang="en-US" sz="2300" dirty="0">
                <a:latin typeface="+mn-lt"/>
              </a:rPr>
              <a:t>We do not forget.</a:t>
            </a:r>
          </a:p>
          <a:p>
            <a:pPr marL="0" indent="0" algn="ctr">
              <a:buNone/>
            </a:pPr>
            <a:r>
              <a:rPr lang="en-US" sz="2300" dirty="0">
                <a:latin typeface="+mn-lt"/>
              </a:rPr>
              <a:t>Expect </a:t>
            </a:r>
            <a:r>
              <a:rPr lang="en-US" sz="2300" dirty="0" smtClean="0">
                <a:latin typeface="+mn-lt"/>
              </a:rPr>
              <a:t>us”</a:t>
            </a:r>
            <a:endParaRPr lang="en-US" sz="2300" dirty="0">
              <a:latin typeface="+mn-lt"/>
            </a:endParaRPr>
          </a:p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280160" y="1290578"/>
            <a:ext cx="70225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cap="small" dirty="0" smtClean="0">
                <a:latin typeface="Century Gothic" charset="0"/>
                <a:ea typeface="Century Gothic" charset="0"/>
                <a:cs typeface="Century Gothic" charset="0"/>
              </a:rPr>
              <a:t>Covering tracks</a:t>
            </a:r>
            <a:endParaRPr lang="en-US" sz="2000" b="1" cap="small" dirty="0">
              <a:latin typeface="Century Gothic" charset="0"/>
              <a:ea typeface="Century Gothic" charset="0"/>
              <a:cs typeface="Century 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3433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anonymous?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group of hacktivists with specific principles</a:t>
            </a:r>
          </a:p>
          <a:p>
            <a:pPr lvl="1"/>
            <a:r>
              <a:rPr lang="en-US" dirty="0" smtClean="0"/>
              <a:t>Freedom (of speech, of expression, of religion, </a:t>
            </a:r>
            <a:r>
              <a:rPr lang="mr-IN" dirty="0" smtClean="0"/>
              <a:t>…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Do not attack medias </a:t>
            </a:r>
            <a:r>
              <a:rPr lang="mr-IN" dirty="0" smtClean="0"/>
              <a:t>–</a:t>
            </a:r>
            <a:r>
              <a:rPr lang="en-US" dirty="0" smtClean="0"/>
              <a:t> as they are the main way freedom can be expressed</a:t>
            </a:r>
          </a:p>
          <a:p>
            <a:pPr lvl="1"/>
            <a:r>
              <a:rPr lang="mr-IN" dirty="0" smtClean="0"/>
              <a:t>…</a:t>
            </a:r>
            <a:endParaRPr lang="en-US" dirty="0"/>
          </a:p>
          <a:p>
            <a:pPr lvl="1"/>
            <a:endParaRPr lang="en-US" dirty="0" smtClean="0"/>
          </a:p>
          <a:p>
            <a:pPr marL="0" indent="0">
              <a:buNone/>
            </a:pPr>
            <a:r>
              <a:rPr lang="en-US" b="1" dirty="0" smtClean="0"/>
              <a:t>How to be part of them?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Just follow their principles and hack with these in mind</a:t>
            </a:r>
          </a:p>
          <a:p>
            <a:pPr lvl="1"/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72600" y="663575"/>
            <a:ext cx="1609725" cy="1609725"/>
          </a:xfrm>
          <a:prstGeom prst="rect">
            <a:avLst/>
          </a:prstGeom>
        </p:spPr>
      </p:pic>
      <p:cxnSp>
        <p:nvCxnSpPr>
          <p:cNvPr id="6" name="Elbow Connector 5"/>
          <p:cNvCxnSpPr/>
          <p:nvPr/>
        </p:nvCxnSpPr>
        <p:spPr>
          <a:xfrm>
            <a:off x="3305174" y="5314950"/>
            <a:ext cx="781054" cy="523878"/>
          </a:xfrm>
          <a:prstGeom prst="bentConnector3">
            <a:avLst>
              <a:gd name="adj1" fmla="val 3659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086228" y="5638773"/>
            <a:ext cx="12025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latin typeface="Century Gothic" charset="0"/>
                <a:ea typeface="Century Gothic" charset="0"/>
                <a:cs typeface="Century Gothic" charset="0"/>
              </a:rPr>
              <a:t>ILLEGAL!</a:t>
            </a:r>
            <a:endParaRPr lang="en-US" sz="2000" b="1" dirty="0">
              <a:latin typeface="Century Gothic" charset="0"/>
              <a:ea typeface="Century Gothic" charset="0"/>
              <a:cs typeface="Century Gothic" charset="0"/>
            </a:endParaRPr>
          </a:p>
        </p:txBody>
      </p:sp>
      <p:cxnSp>
        <p:nvCxnSpPr>
          <p:cNvPr id="14" name="Elbow Connector 13"/>
          <p:cNvCxnSpPr/>
          <p:nvPr/>
        </p:nvCxnSpPr>
        <p:spPr>
          <a:xfrm rot="10800000" flipV="1">
            <a:off x="5288802" y="5181600"/>
            <a:ext cx="2216899" cy="657228"/>
          </a:xfrm>
          <a:prstGeom prst="bentConnector3">
            <a:avLst>
              <a:gd name="adj1" fmla="val 1449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1627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2908300"/>
            <a:ext cx="10515600" cy="1325563"/>
          </a:xfrm>
        </p:spPr>
        <p:txBody>
          <a:bodyPr/>
          <a:lstStyle/>
          <a:p>
            <a:pPr algn="ctr"/>
            <a:r>
              <a:rPr lang="en-US" smtClean="0"/>
              <a:t>Hacking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708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Triangle of information security</a:t>
            </a:r>
            <a:endParaRPr lang="en-US" dirty="0"/>
          </a:p>
        </p:txBody>
      </p:sp>
      <p:sp>
        <p:nvSpPr>
          <p:cNvPr id="4" name="Triangle 3"/>
          <p:cNvSpPr/>
          <p:nvPr/>
        </p:nvSpPr>
        <p:spPr>
          <a:xfrm>
            <a:off x="4074695" y="1857676"/>
            <a:ext cx="4042610" cy="3485009"/>
          </a:xfrm>
          <a:prstGeom prst="triangl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583519" y="1490633"/>
            <a:ext cx="10249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cap="small" dirty="0" smtClean="0"/>
              <a:t>Security</a:t>
            </a:r>
            <a:endParaRPr lang="en-US" sz="2000" b="1" cap="small" dirty="0"/>
          </a:p>
        </p:txBody>
      </p:sp>
      <p:sp>
        <p:nvSpPr>
          <p:cNvPr id="6" name="TextBox 5"/>
          <p:cNvSpPr txBox="1"/>
          <p:nvPr/>
        </p:nvSpPr>
        <p:spPr>
          <a:xfrm>
            <a:off x="3283286" y="5322625"/>
            <a:ext cx="13101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cap="small" dirty="0" smtClean="0"/>
              <a:t>Ease of use</a:t>
            </a:r>
            <a:endParaRPr lang="en-US" sz="2000" b="1" cap="small" dirty="0"/>
          </a:p>
        </p:txBody>
      </p:sp>
      <p:sp>
        <p:nvSpPr>
          <p:cNvPr id="7" name="TextBox 6"/>
          <p:cNvSpPr txBox="1"/>
          <p:nvPr/>
        </p:nvSpPr>
        <p:spPr>
          <a:xfrm>
            <a:off x="7372969" y="5322625"/>
            <a:ext cx="15849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cap="small" smtClean="0"/>
              <a:t>Functionality</a:t>
            </a:r>
            <a:endParaRPr lang="en-US" sz="2000" b="1" cap="small" dirty="0"/>
          </a:p>
        </p:txBody>
      </p:sp>
      <p:sp>
        <p:nvSpPr>
          <p:cNvPr id="8" name="Oval 7"/>
          <p:cNvSpPr/>
          <p:nvPr/>
        </p:nvSpPr>
        <p:spPr>
          <a:xfrm>
            <a:off x="6067124" y="3907856"/>
            <a:ext cx="93045" cy="93045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478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-0.00143 0.00116 -0.00468 0.00347 -0.00794 0.00833 C -0.01041 0.01204 -0.00989 0.01296 -0.01263 0.01528 C -0.01341 0.01597 -0.01432 0.01597 -0.0151 0.01667 C -0.01588 0.01759 -0.01653 0.01875 -0.01744 0.01944 C -0.01848 0.0206 -0.01953 0.0213 -0.02057 0.02245 C -0.022 0.02407 -0.02304 0.02639 -0.02447 0.02801 C -0.02604 0.02963 -0.02773 0.03056 -0.02929 0.03218 C -0.0302 0.03333 -0.03072 0.03542 -0.03164 0.03634 C -0.03359 0.03866 -0.03606 0.03958 -0.03789 0.04213 C -0.03893 0.04352 -0.0401 0.04468 -0.04114 0.0463 C -0.04348 0.05 -0.04309 0.05069 -0.04583 0.05324 C -0.04661 0.05393 -0.04739 0.05417 -0.04817 0.05463 C -0.05273 0.06667 -0.04674 0.05255 -0.05208 0.06018 C -0.05286 0.06134 -0.05299 0.06319 -0.05377 0.06458 C -0.0552 0.06713 -0.06028 0.07245 -0.06158 0.07431 C -0.06289 0.07616 -0.06419 0.07824 -0.06549 0.07986 C -0.06627 0.08102 -0.06718 0.08171 -0.06796 0.08264 C -0.06901 0.08403 -0.07005 0.08565 -0.07109 0.08704 C -0.07187 0.08796 -0.07265 0.08866 -0.07343 0.08981 C -0.07434 0.09097 -0.07487 0.09282 -0.07578 0.09398 C -0.07734 0.09606 -0.0789 0.09768 -0.08059 0.09954 C -0.08138 0.10046 -0.08203 0.10162 -0.08294 0.10231 C -0.08476 0.10393 -0.08684 0.10556 -0.08841 0.1081 C -0.09518 0.11829 -0.08854 0.10995 -0.09401 0.11643 C -0.09765 0.12639 -0.09283 0.11435 -0.09869 0.12477 C -0.0996 0.12662 -0.10013 0.1287 -0.10104 0.13056 C -0.10286 0.1338 -0.10807 0.14421 -0.10664 0.14028 C -0.10364 0.13264 -0.10664 0.13912 -0.1026 0.13333 C -0.10182 0.13194 -0.10117 0.13009 -0.10026 0.12917 C -0.0996 0.12824 -0.09869 0.12824 -0.09791 0.12778 C -0.09648 0.12639 -0.09531 0.125 -0.09401 0.12338 C -0.09309 0.12245 -0.09244 0.1213 -0.09153 0.1206 C -0.09088 0.11991 -0.08997 0.11991 -0.08919 0.11921 C -0.07955 0.11181 -0.09166 0.1206 -0.08372 0.11366 C -0.08294 0.11296 -0.08216 0.11273 -0.08138 0.11227 C -0.06979 0.09838 -0.0819 0.1125 -0.07343 0.1037 C -0.07265 0.10301 -0.07187 0.10185 -0.07109 0.10093 C -0.06979 0.09977 -0.06848 0.09907 -0.06718 0.09815 C -0.0664 0.09676 -0.06562 0.09514 -0.06471 0.09398 C -0.06328 0.0919 -0.06132 0.09074 -0.06002 0.08843 C -0.0582 0.08518 -0.05651 0.08148 -0.05455 0.07847 C -0.05325 0.07662 -0.05195 0.07477 -0.05052 0.07292 C -0.04973 0.07199 -0.04895 0.07106 -0.04817 0.07014 C -0.04713 0.06875 -0.04609 0.06736 -0.04505 0.06597 C -0.04427 0.06481 -0.04335 0.06412 -0.0427 0.06319 C -0.0401 0.05926 -0.04088 0.05856 -0.03789 0.05602 C -0.03723 0.05532 -0.03632 0.05509 -0.03554 0.05463 C -0.03372 0.05231 -0.02916 0.04676 -0.02682 0.04491 C -0.02617 0.04421 -0.02526 0.04398 -0.02447 0.04352 C -0.01835 0.03241 -0.02122 0.03611 -0.01666 0.03079 C -0.01289 0.02106 -0.0151 0.02431 -0.01106 0.01944 C -0.00716 0.00903 -0.01223 0.02199 -0.00716 0.01111 C -0.00651 0.00972 -0.00612 0.00833 -0.00559 0.00694 C -0.00533 0.00833 -0.00559 0.01111 -0.00481 0.01111 C -0.0039 0.01111 0.00013 0.00393 0.00079 0.00278 C 0.00196 0 0.00391 -0.00579 0.00391 -0.00579 C 0.00352 -0.01227 0.00313 -0.02384 0.00235 -0.03102 C 0.00209 -0.03241 0.00183 -0.0338 0.00157 -0.03519 C 0.00131 -0.0412 0.00066 -0.04745 0.00079 -0.05347 C 0.00092 -0.11019 0.00235 -0.22338 0.00235 -0.22338 C 0.00209 -0.22569 0.00274 -0.23102 0.00157 -0.23032 C 0 -0.2294 0 -0.22199 0 -0.22199 C -0.00026 -0.20694 -0.00039 -0.1919 -0.00078 -0.17708 C -0.00091 -0.17361 -0.00143 -0.17037 -0.00169 -0.16713 C -0.00299 -0.14954 -0.00182 -0.16227 -0.00325 -0.14745 C -0.00351 -0.13634 -0.00403 -0.125 -0.00403 -0.11389 C -0.00403 -0.0544 -0.00598 -0.0706 -0.00247 -0.04514 C -0.00221 -0.03565 -0.00221 -0.02616 -0.00169 -0.0169 C -0.00143 -0.01435 0.00027 -0.00764 0.00079 -0.0044 C 0.00105 -0.00255 0.00079 -0.00023 0.00157 0.00139 C 0.00248 0.00347 0.0043 0.00393 0.00547 0.00556 C 0.00638 0.00671 0.00717 0.0081 0.00782 0.00972 C 0.00847 0.01111 0.00886 0.01273 0.00938 0.01389 C 0.01016 0.01551 0.01107 0.01667 0.01172 0.01806 C 0.01237 0.01944 0.01277 0.02106 0.01342 0.02245 C 0.01407 0.02384 0.01498 0.025 0.01576 0.02662 C 0.01628 0.02778 0.01667 0.0294 0.01732 0.03079 C 0.01797 0.03241 0.01888 0.03356 0.01967 0.03495 C 0.02045 0.03657 0.02292 0.04259 0.02357 0.04491 C 0.02579 0.05162 0.02448 0.04977 0.02761 0.05602 C 0.02852 0.0581 0.02969 0.05972 0.03073 0.06157 C 0.03138 0.06296 0.03165 0.06458 0.0323 0.06597 C 0.03373 0.06875 0.03542 0.07153 0.03698 0.07431 C 0.03777 0.07569 0.03881 0.07685 0.03946 0.07847 C 0.03998 0.07986 0.04037 0.08148 0.04102 0.08264 C 0.04245 0.08565 0.04415 0.08843 0.04571 0.0912 C 0.04649 0.09259 0.0474 0.09375 0.04805 0.09537 C 0.05196 0.10463 0.04948 0.09931 0.05599 0.11088 C 0.05678 0.11227 0.05743 0.11389 0.05834 0.11505 C 0.05912 0.11597 0.06003 0.11667 0.06068 0.11782 C 0.06875 0.13056 0.06237 0.12268 0.06784 0.12917 C 0.07071 0.13681 0.06771 0.13079 0.07175 0.13472 C 0.07344 0.13634 0.07474 0.13912 0.07644 0.14028 L 0.0836 0.14444 L 0.08829 0.14722 L 0.09076 0.14884 C 0.09037 0.14676 0.09037 0.14491 0.08985 0.14306 C 0.08881 0.13889 0.08763 0.13819 0.08594 0.13472 C 0.08529 0.13333 0.08503 0.13171 0.08438 0.13056 C 0.08373 0.12917 0.08269 0.1287 0.08204 0.12778 C 0.08112 0.12639 0.08034 0.125 0.07969 0.12338 C 0.07904 0.12222 0.07878 0.12037 0.07813 0.11921 C 0.07722 0.11782 0.07592 0.11736 0.07487 0.11643 C 0.06954 0.10671 0.07201 0.11018 0.06784 0.10509 C 0.06472 0.09699 0.06823 0.10463 0.06303 0.09815 C 0.06211 0.09699 0.06159 0.09514 0.06068 0.09398 C 0.05534 0.08657 0.05456 0.08866 0.04883 0.07847 C 0.04193 0.0662 0.05079 0.08125 0.04415 0.07153 C 0.04323 0.07014 0.04258 0.06852 0.0418 0.06736 C 0.04102 0.0662 0.04011 0.06551 0.03946 0.06458 C 0.03777 0.06181 0.03646 0.05833 0.03464 0.05602 C 0.03308 0.05417 0.03125 0.05278 0.02995 0.05046 C 0.02839 0.04768 0.02644 0.04537 0.02513 0.04213 C 0.02461 0.04051 0.02435 0.03889 0.02357 0.03773 C 0.02292 0.03657 0.02201 0.03611 0.02123 0.03495 C 0.01316 0.02222 0.01954 0.03009 0.0142 0.02384 C 0.0099 0.0125 0.0155 0.02616 0.01016 0.01667 C 0.00665 0.01042 0.01081 0.01389 0.00625 0.01111 C 0.00573 0.00972 0.00534 0.0081 0.00469 0.00694 C 0.00326 0.00463 0 0.00139 0 0.00139 C -0.00091 -0.00324 0.00131 -0.00139 0 0 Z " pathEditMode="relative" ptsTypes="AAAAAAAAAAAAAAAAAAAAAAAAAAAAAAAAAAAAAAAAAAAAAAAAAAAAAAAAAAAAAAAAAAAAAAAAAAAAAAAAAAAAAAAAAAAAAAAAAAAAAAAAAAAAAAAAAAAAAAAAAA">
                                      <p:cBhvr>
                                        <p:cTn id="6" dur="1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Hacking and its fields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b="1" dirty="0"/>
              <a:t>Steganography</a:t>
            </a:r>
          </a:p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r>
              <a:rPr lang="en-US" dirty="0" smtClean="0"/>
              <a:t>Cryptography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 smtClean="0"/>
              <a:t>Forensics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 smtClean="0"/>
              <a:t>Web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 smtClean="0"/>
              <a:t>Reverse Engineering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9643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033587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/>
              <a:t>Steganography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3359150"/>
            <a:ext cx="10515600" cy="1184275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3600" dirty="0" smtClean="0"/>
              <a:t>The art of concealing a secret message within other </a:t>
            </a:r>
            <a:r>
              <a:rPr lang="en-US" sz="3600" dirty="0" err="1" smtClean="0"/>
              <a:t>nonsecret</a:t>
            </a:r>
            <a:r>
              <a:rPr lang="en-US" sz="3600" dirty="0" smtClean="0"/>
              <a:t> one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222025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Steganography</a:t>
            </a:r>
            <a:endParaRPr lang="en-US" dirty="0"/>
          </a:p>
        </p:txBody>
      </p:sp>
      <p:pic>
        <p:nvPicPr>
          <p:cNvPr id="3074" name="Picture 2" descr="ttp://core0.staticworld.net/images/idge/imported/imageapi/2014/10/14/02/steganographie-10-600x450-100515"/>
          <p:cNvPicPr>
            <a:picLocks noGrp="1" noChangeAspect="1" noChangeArrowheads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71862" y="1690688"/>
            <a:ext cx="5248275" cy="39362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471862" y="5626894"/>
            <a:ext cx="5248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Files hidden within an 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388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Past experience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Early days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43953" y="2537011"/>
            <a:ext cx="3128681" cy="23465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06695" y="2373404"/>
            <a:ext cx="3693117" cy="27698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7526881" y="5139463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2012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281921" y="4883522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7528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Steganography </a:t>
            </a:r>
            <a:r>
              <a:rPr lang="mr-IN" dirty="0" smtClean="0"/>
              <a:t>–</a:t>
            </a:r>
            <a:r>
              <a:rPr lang="en-US" dirty="0" smtClean="0"/>
              <a:t> History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Herodotus</a:t>
            </a:r>
          </a:p>
          <a:p>
            <a:r>
              <a:rPr lang="en-US" dirty="0" smtClean="0"/>
              <a:t>440 BC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 smtClean="0"/>
              <a:t>In </a:t>
            </a:r>
            <a:r>
              <a:rPr lang="en-US" i="1" dirty="0" smtClean="0"/>
              <a:t>Histories</a:t>
            </a:r>
            <a:r>
              <a:rPr lang="en-US" dirty="0" smtClean="0"/>
              <a:t>, he mentions a story</a:t>
            </a:r>
          </a:p>
          <a:p>
            <a:pPr marL="0" indent="0">
              <a:buNone/>
            </a:pPr>
            <a:r>
              <a:rPr lang="en-US" dirty="0" smtClean="0"/>
              <a:t>about sending a message hidden</a:t>
            </a:r>
          </a:p>
          <a:p>
            <a:pPr marL="0" indent="0">
              <a:buNone/>
            </a:pPr>
            <a:r>
              <a:rPr lang="en-US" dirty="0" smtClean="0"/>
              <a:t>on the head of a servant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05588" y="1690688"/>
            <a:ext cx="2918058" cy="43770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37479" y="4532546"/>
            <a:ext cx="1342302" cy="18624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1297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Secret writing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dirty="0" smtClean="0"/>
              <a:t>Ancient Chinese wrote on fine silk, which was scrunched into a tiny ball then covered in wax. Messenger would then swallow it</a:t>
            </a:r>
          </a:p>
          <a:p>
            <a:pPr algn="just"/>
            <a:endParaRPr lang="en-US" dirty="0" smtClean="0"/>
          </a:p>
          <a:p>
            <a:pPr algn="just"/>
            <a:r>
              <a:rPr lang="en-US" dirty="0"/>
              <a:t>Pliny the Elder explained how the “milk” of a plant could be used as invisible ink </a:t>
            </a:r>
            <a:r>
              <a:rPr lang="mr-IN" dirty="0"/>
              <a:t>–</a:t>
            </a:r>
            <a:r>
              <a:rPr lang="en-US" dirty="0"/>
              <a:t> gently heating turns it </a:t>
            </a:r>
            <a:r>
              <a:rPr lang="en-US" dirty="0" smtClean="0"/>
              <a:t>brown</a:t>
            </a:r>
            <a:endParaRPr lang="en-US" dirty="0"/>
          </a:p>
          <a:p>
            <a:pPr algn="just"/>
            <a:endParaRPr lang="en-US" dirty="0"/>
          </a:p>
          <a:p>
            <a:pPr algn="just"/>
            <a:r>
              <a:rPr lang="en-US" dirty="0" smtClean="0"/>
              <a:t>An Italian scientist named Giovanni Porta described a way to penetrate the shell of a hard-boiled egg to write through it</a:t>
            </a:r>
          </a:p>
          <a:p>
            <a:pPr algn="just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 rot="16200000">
            <a:off x="-22204" y="2181762"/>
            <a:ext cx="1351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~</a:t>
            </a:r>
            <a:r>
              <a:rPr lang="en-US" b="1" dirty="0" smtClean="0"/>
              <a:t> 2000 BC</a:t>
            </a:r>
            <a:endParaRPr lang="en-US" b="1" dirty="0"/>
          </a:p>
        </p:txBody>
      </p:sp>
      <p:sp>
        <p:nvSpPr>
          <p:cNvPr id="6" name="TextBox 5"/>
          <p:cNvSpPr txBox="1"/>
          <p:nvPr/>
        </p:nvSpPr>
        <p:spPr>
          <a:xfrm rot="16200000">
            <a:off x="-5103" y="5209011"/>
            <a:ext cx="1317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1500 - 1600</a:t>
            </a:r>
            <a:endParaRPr lang="en-US" b="1" dirty="0"/>
          </a:p>
        </p:txBody>
      </p:sp>
      <p:sp>
        <p:nvSpPr>
          <p:cNvPr id="7" name="TextBox 6"/>
          <p:cNvSpPr txBox="1"/>
          <p:nvPr/>
        </p:nvSpPr>
        <p:spPr>
          <a:xfrm rot="16200000">
            <a:off x="232702" y="3816627"/>
            <a:ext cx="841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0 - 100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974361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Microdots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Used by the German between World War I and World War II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97369" y="2425273"/>
            <a:ext cx="1856431" cy="17238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9534987" y="4137650"/>
            <a:ext cx="1781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cap="small" dirty="0" smtClean="0"/>
              <a:t>Microdot camera</a:t>
            </a:r>
            <a:endParaRPr lang="en-US" cap="small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3690" y="2425273"/>
            <a:ext cx="4217861" cy="31520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2066"/>
          <a:stretch/>
        </p:blipFill>
        <p:spPr>
          <a:xfrm>
            <a:off x="5975148" y="3118544"/>
            <a:ext cx="2489200" cy="14846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extBox 8"/>
          <p:cNvSpPr txBox="1"/>
          <p:nvPr/>
        </p:nvSpPr>
        <p:spPr>
          <a:xfrm>
            <a:off x="758624" y="5577314"/>
            <a:ext cx="44680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cap="small" dirty="0" smtClean="0"/>
              <a:t>Microdots taped inside the label of an envelope</a:t>
            </a:r>
            <a:endParaRPr lang="en-US" cap="small" dirty="0"/>
          </a:p>
        </p:txBody>
      </p:sp>
      <p:sp>
        <p:nvSpPr>
          <p:cNvPr id="11" name="TextBox 10"/>
          <p:cNvSpPr txBox="1"/>
          <p:nvPr/>
        </p:nvSpPr>
        <p:spPr>
          <a:xfrm>
            <a:off x="6313922" y="4603172"/>
            <a:ext cx="1811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cap="small" dirty="0" smtClean="0"/>
              <a:t>Microdot of </a:t>
            </a:r>
            <a:r>
              <a:rPr lang="en-US" sz="1600" cap="small" dirty="0" smtClean="0"/>
              <a:t>1</a:t>
            </a:r>
            <a:r>
              <a:rPr lang="en-US" cap="small" dirty="0" smtClean="0"/>
              <a:t>mm</a:t>
            </a:r>
            <a:endParaRPr lang="en-US" cap="small" dirty="0"/>
          </a:p>
        </p:txBody>
      </p:sp>
    </p:spTree>
    <p:extLst>
      <p:ext uri="{BB962C8B-B14F-4D97-AF65-F5344CB8AC3E}">
        <p14:creationId xmlns:p14="http://schemas.microsoft.com/office/powerpoint/2010/main" val="527835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Nowadays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61919" y="1680741"/>
            <a:ext cx="4968863" cy="33042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88409" y="1676563"/>
            <a:ext cx="4189718" cy="33084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3645649" y="4985035"/>
            <a:ext cx="4900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cap="small" dirty="0" smtClean="0">
                <a:latin typeface="Century Gothic" charset="0"/>
                <a:ea typeface="Century Gothic" charset="0"/>
                <a:cs typeface="Century Gothic" charset="0"/>
              </a:rPr>
              <a:t>Examples of data hidden in images</a:t>
            </a:r>
            <a:endParaRPr lang="en-US" sz="2400" b="1" cap="small" dirty="0">
              <a:latin typeface="Century Gothic" charset="0"/>
              <a:ea typeface="Century Gothic" charset="0"/>
              <a:cs typeface="Century 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3844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Steganography - Demo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06994" y="1690688"/>
            <a:ext cx="5978012" cy="4250710"/>
          </a:xfrm>
        </p:spPr>
      </p:pic>
    </p:spTree>
    <p:extLst>
      <p:ext uri="{BB962C8B-B14F-4D97-AF65-F5344CB8AC3E}">
        <p14:creationId xmlns:p14="http://schemas.microsoft.com/office/powerpoint/2010/main" val="2144491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Steganography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Common tools</a:t>
            </a:r>
          </a:p>
          <a:p>
            <a:pPr marL="0" indent="0">
              <a:buNone/>
            </a:pPr>
            <a:endParaRPr lang="en-US" dirty="0" smtClean="0"/>
          </a:p>
          <a:p>
            <a:pPr>
              <a:buFont typeface="Cambria" charset="0"/>
              <a:buChar char="⎻"/>
            </a:pPr>
            <a:r>
              <a:rPr lang="en-US" dirty="0" smtClean="0"/>
              <a:t>Xiao steganography</a:t>
            </a:r>
          </a:p>
          <a:p>
            <a:pPr>
              <a:buFont typeface="Cambria" charset="0"/>
              <a:buChar char="⎻"/>
            </a:pPr>
            <a:r>
              <a:rPr lang="en-US" dirty="0" smtClean="0"/>
              <a:t>Image steganography</a:t>
            </a:r>
          </a:p>
          <a:p>
            <a:pPr>
              <a:buFont typeface="Cambria" charset="0"/>
              <a:buChar char="⎻"/>
            </a:pPr>
            <a:r>
              <a:rPr lang="en-US" dirty="0" err="1" smtClean="0"/>
              <a:t>StegHide</a:t>
            </a:r>
            <a:endParaRPr lang="en-US" dirty="0" smtClean="0"/>
          </a:p>
          <a:p>
            <a:pPr>
              <a:buFont typeface="Cambria" charset="0"/>
              <a:buChar char="⎻"/>
            </a:pPr>
            <a:r>
              <a:rPr lang="en-US" dirty="0" smtClean="0"/>
              <a:t>Camouflage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4733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Hacking and its fields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dirty="0" smtClean="0"/>
              <a:t>Steganography</a:t>
            </a:r>
            <a:endParaRPr lang="en-US" b="1" dirty="0" smtClean="0"/>
          </a:p>
          <a:p>
            <a:pPr marL="0" indent="0" algn="ctr">
              <a:buNone/>
            </a:pPr>
            <a:endParaRPr lang="en-US" b="1" dirty="0"/>
          </a:p>
          <a:p>
            <a:pPr marL="0" indent="0" algn="ctr">
              <a:buNone/>
            </a:pPr>
            <a:r>
              <a:rPr lang="en-US" b="1" dirty="0" smtClean="0"/>
              <a:t>Cryptography</a:t>
            </a:r>
            <a:endParaRPr lang="en-US" b="1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 smtClean="0"/>
              <a:t>Forensics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 smtClean="0"/>
              <a:t>Web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 smtClean="0"/>
              <a:t>Reverse Engineering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7473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033587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/>
              <a:t>Cryptography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3359150"/>
            <a:ext cx="10515600" cy="1184275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3600" dirty="0" smtClean="0"/>
              <a:t>The art of creating (or solving) codes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9242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Cryptography</a:t>
            </a:r>
            <a:endParaRPr lang="en-US" dirty="0"/>
          </a:p>
        </p:txBody>
      </p:sp>
      <p:pic>
        <p:nvPicPr>
          <p:cNvPr id="4098" name="Picture 2" descr="ttps://i.ytimg.com/vi/I3WS-5_IbnM/maxresdefault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62075" y="1690688"/>
            <a:ext cx="4582231" cy="25775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ttp://docplayer.net/docs-images/27/10603645/images/2-0.pn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20265" y="1690688"/>
            <a:ext cx="3457575" cy="42587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920265" y="5949484"/>
            <a:ext cx="3457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AES flowchart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8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Cryptography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Plaintext : A message not encrypted</a:t>
            </a:r>
          </a:p>
          <a:p>
            <a:r>
              <a:rPr lang="en-US" dirty="0" smtClean="0"/>
              <a:t>Ciphertext : A message encrypted</a:t>
            </a:r>
          </a:p>
          <a:p>
            <a:r>
              <a:rPr lang="en-US" dirty="0" smtClean="0"/>
              <a:t>Key(s) : Asset used to encrypt/decrypt the message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3003083" y="4119613"/>
            <a:ext cx="1453414" cy="1453414"/>
          </a:xfrm>
          <a:prstGeom prst="roundRect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Plaintext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7241006" y="4119613"/>
            <a:ext cx="1453414" cy="1453414"/>
          </a:xfrm>
          <a:prstGeom prst="roundRect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Ciphertext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Right Arrow 9"/>
          <p:cNvSpPr/>
          <p:nvPr/>
        </p:nvSpPr>
        <p:spPr>
          <a:xfrm>
            <a:off x="4775534" y="4220678"/>
            <a:ext cx="2146434" cy="625642"/>
          </a:xfrm>
          <a:prstGeom prst="rightArrow">
            <a:avLst/>
          </a:prstGeom>
          <a:ln w="28575"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Encryption</a:t>
            </a:r>
            <a:endParaRPr lang="en-US" dirty="0"/>
          </a:p>
        </p:txBody>
      </p:sp>
      <p:sp>
        <p:nvSpPr>
          <p:cNvPr id="11" name="Right Arrow 10"/>
          <p:cNvSpPr/>
          <p:nvPr/>
        </p:nvSpPr>
        <p:spPr>
          <a:xfrm flipH="1">
            <a:off x="4775534" y="4846320"/>
            <a:ext cx="2146434" cy="625642"/>
          </a:xfrm>
          <a:prstGeom prst="rightArrow">
            <a:avLst/>
          </a:prstGeom>
          <a:ln w="28575"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Decryption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8134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Past experience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Hacking competition/conference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63239" y="2539521"/>
            <a:ext cx="2781395" cy="330986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027564" y="5849381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2015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10764" y="3113350"/>
            <a:ext cx="4161117" cy="208055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175608" y="4824577"/>
            <a:ext cx="1231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2015, 2016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2649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826" y="2732940"/>
            <a:ext cx="10515600" cy="1325563"/>
          </a:xfrm>
        </p:spPr>
        <p:txBody>
          <a:bodyPr/>
          <a:lstStyle/>
          <a:p>
            <a:pPr algn="ctr"/>
            <a:r>
              <a:rPr lang="en-US" dirty="0" smtClean="0"/>
              <a:t>Let me tell you a story, the story of cryptography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017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1. The Spartan </a:t>
            </a:r>
            <a:r>
              <a:rPr lang="en-US" i="1" dirty="0" err="1" smtClean="0"/>
              <a:t>Scytale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944591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A strip of parchment is rolled around a wooden stick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The message is written on it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The strip is unrolled and carried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The strip is rolled around a wooden stick of the same diameter to be read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7200" y="1690688"/>
            <a:ext cx="3134591" cy="16006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5273756" y="1308940"/>
            <a:ext cx="16444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cap="small" dirty="0" smtClean="0"/>
              <a:t>5</a:t>
            </a:r>
            <a:r>
              <a:rPr lang="en-US" sz="2000" b="1" cap="small" baseline="30000" dirty="0" smtClean="0"/>
              <a:t>th</a:t>
            </a:r>
            <a:r>
              <a:rPr lang="en-US" sz="2000" b="1" cap="small" dirty="0" smtClean="0"/>
              <a:t> century </a:t>
            </a:r>
            <a:r>
              <a:rPr lang="en-US" sz="2000" b="1" cap="small" dirty="0" err="1" smtClean="0"/>
              <a:t>bc</a:t>
            </a:r>
            <a:endParaRPr lang="en-US" sz="2000" b="1" cap="small" dirty="0" smtClean="0"/>
          </a:p>
        </p:txBody>
      </p:sp>
    </p:spTree>
    <p:extLst>
      <p:ext uri="{BB962C8B-B14F-4D97-AF65-F5344CB8AC3E}">
        <p14:creationId xmlns:p14="http://schemas.microsoft.com/office/powerpoint/2010/main" val="2035632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2. Caesar cipher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Julius Caesar used it for his communication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275097" y="1308940"/>
            <a:ext cx="16417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cap="small" dirty="0" smtClean="0"/>
              <a:t>100 </a:t>
            </a:r>
            <a:r>
              <a:rPr lang="en-US" sz="2000" b="1" cap="small" dirty="0" err="1" smtClean="0"/>
              <a:t>bc</a:t>
            </a:r>
            <a:r>
              <a:rPr lang="en-US" sz="2000" b="1" cap="small" dirty="0" smtClean="0"/>
              <a:t> </a:t>
            </a:r>
            <a:r>
              <a:rPr lang="mr-IN" sz="2000" b="1" cap="small" dirty="0" smtClean="0"/>
              <a:t>–</a:t>
            </a:r>
            <a:r>
              <a:rPr lang="en-US" sz="2000" b="1" cap="small" dirty="0" smtClean="0"/>
              <a:t> 44 </a:t>
            </a:r>
            <a:r>
              <a:rPr lang="en-US" sz="2000" b="1" cap="small" dirty="0" err="1" smtClean="0"/>
              <a:t>bc</a:t>
            </a:r>
            <a:endParaRPr lang="en-US" sz="2000" b="1" cap="small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33064" y="1027906"/>
            <a:ext cx="2699497" cy="2699497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8892559" y="3727403"/>
            <a:ext cx="1380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cap="small" dirty="0" smtClean="0"/>
              <a:t>Julius Caesar</a:t>
            </a:r>
            <a:endParaRPr lang="en-US" cap="small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74536" y="2606929"/>
            <a:ext cx="5499100" cy="2880154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87080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2. Caesar cipher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2995" y="1979540"/>
            <a:ext cx="9906000" cy="4351338"/>
          </a:xfrm>
        </p:spPr>
        <p:txBody>
          <a:bodyPr/>
          <a:lstStyle/>
          <a:p>
            <a:pPr marL="0" indent="0">
              <a:buNone/>
            </a:pPr>
            <a:r>
              <a:rPr lang="en-US" sz="3600" kern="0" spc="100" dirty="0" smtClean="0"/>
              <a:t>K  </a:t>
            </a:r>
            <a:r>
              <a:rPr lang="en-US" sz="3600" kern="0" spc="100" dirty="0" err="1" smtClean="0"/>
              <a:t>i</a:t>
            </a:r>
            <a:r>
              <a:rPr lang="en-US" sz="3600" kern="0" spc="100" dirty="0" smtClean="0"/>
              <a:t>  l l     t h e    k </a:t>
            </a:r>
            <a:r>
              <a:rPr lang="en-US" sz="3600" kern="0" spc="100" dirty="0" err="1" smtClean="0"/>
              <a:t>i</a:t>
            </a:r>
            <a:r>
              <a:rPr lang="en-US" sz="3600" kern="0" spc="100" dirty="0" smtClean="0"/>
              <a:t> n g   w </a:t>
            </a:r>
            <a:r>
              <a:rPr lang="en-US" sz="3600" kern="0" spc="100" dirty="0" err="1" smtClean="0"/>
              <a:t>i</a:t>
            </a:r>
            <a:r>
              <a:rPr lang="en-US" sz="3600" kern="0" spc="100" dirty="0" smtClean="0"/>
              <a:t> t h   a   s p o o n</a:t>
            </a:r>
          </a:p>
          <a:p>
            <a:pPr marL="0" indent="0">
              <a:buNone/>
            </a:pPr>
            <a:endParaRPr lang="en-US" sz="3600" kern="0" spc="100" dirty="0"/>
          </a:p>
          <a:p>
            <a:pPr marL="0" indent="0">
              <a:buNone/>
            </a:pPr>
            <a:r>
              <a:rPr lang="en-US" sz="3600" kern="0" spc="100" dirty="0" smtClean="0"/>
              <a:t>N l o o   w k h   n l q j   z l w k   </a:t>
            </a:r>
            <a:r>
              <a:rPr lang="en-US" sz="3600" kern="0" spc="100" dirty="0"/>
              <a:t>d </a:t>
            </a:r>
            <a:r>
              <a:rPr lang="en-US" sz="3600" kern="0" spc="100" dirty="0" smtClean="0"/>
              <a:t>  v s r r q</a:t>
            </a:r>
          </a:p>
          <a:p>
            <a:pPr marL="0" indent="0">
              <a:buNone/>
            </a:pPr>
            <a:endParaRPr lang="en-US" sz="3600" kern="0" spc="100" dirty="0"/>
          </a:p>
          <a:p>
            <a:pPr marL="0" indent="0">
              <a:buNone/>
            </a:pPr>
            <a:endParaRPr lang="en-US" sz="3600" kern="0" spc="100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275097" y="1308940"/>
            <a:ext cx="16417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cap="small" dirty="0" smtClean="0"/>
              <a:t>100 </a:t>
            </a:r>
            <a:r>
              <a:rPr lang="en-US" sz="2000" b="1" cap="small" dirty="0" err="1" smtClean="0"/>
              <a:t>bc</a:t>
            </a:r>
            <a:r>
              <a:rPr lang="en-US" sz="2000" b="1" cap="small" dirty="0" smtClean="0"/>
              <a:t> </a:t>
            </a:r>
            <a:r>
              <a:rPr lang="mr-IN" sz="2000" b="1" cap="small" dirty="0" smtClean="0"/>
              <a:t>–</a:t>
            </a:r>
            <a:r>
              <a:rPr lang="en-US" sz="2000" b="1" cap="small" dirty="0" smtClean="0"/>
              <a:t> 44 </a:t>
            </a:r>
            <a:r>
              <a:rPr lang="en-US" sz="2000" b="1" cap="small" dirty="0" err="1" smtClean="0"/>
              <a:t>bc</a:t>
            </a:r>
            <a:endParaRPr lang="en-US" sz="2000" b="1" cap="small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20995" y="4155209"/>
            <a:ext cx="6350000" cy="12584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9058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</a:t>
            </a:r>
            <a:r>
              <a:rPr lang="en-US" dirty="0" smtClean="0"/>
              <a:t>. The cipher of Mary Queen of Scots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7776411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Queen Elizabeth I =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01755" y="1983210"/>
            <a:ext cx="2556120" cy="38452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4149" y="1690688"/>
            <a:ext cx="765061" cy="76506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5486398" y="2477566"/>
            <a:ext cx="2042670" cy="2752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extBox 8"/>
          <p:cNvSpPr txBox="1"/>
          <p:nvPr/>
        </p:nvSpPr>
        <p:spPr>
          <a:xfrm>
            <a:off x="8401755" y="5807631"/>
            <a:ext cx="2556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cap="small" dirty="0" smtClean="0"/>
              <a:t>Mary Queen of Scots</a:t>
            </a:r>
            <a:endParaRPr lang="en-US" cap="small" dirty="0"/>
          </a:p>
        </p:txBody>
      </p:sp>
      <p:sp>
        <p:nvSpPr>
          <p:cNvPr id="10" name="TextBox 9"/>
          <p:cNvSpPr txBox="1"/>
          <p:nvPr/>
        </p:nvSpPr>
        <p:spPr>
          <a:xfrm>
            <a:off x="5229673" y="5230366"/>
            <a:ext cx="2556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cap="small" dirty="0" smtClean="0"/>
              <a:t>Anthony Babington</a:t>
            </a:r>
            <a:endParaRPr lang="en-US" cap="small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8500" y="2760217"/>
            <a:ext cx="4360710" cy="24701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82609" y="3701258"/>
            <a:ext cx="574821" cy="40919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76133" y="3112658"/>
            <a:ext cx="574821" cy="40919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76133" y="3112657"/>
            <a:ext cx="574821" cy="40919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78102" y="3701257"/>
            <a:ext cx="574821" cy="409195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4671432" y="5882307"/>
            <a:ext cx="28491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cap="small" dirty="0" smtClean="0"/>
              <a:t>Babington Plot</a:t>
            </a:r>
            <a:endParaRPr lang="en-US" sz="3200" b="1" cap="small" dirty="0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95584" y="2745209"/>
            <a:ext cx="542663" cy="542663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97242" y="2759351"/>
            <a:ext cx="542663" cy="542663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8915587" y="2670065"/>
            <a:ext cx="1225842" cy="1263898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2327" y="3016541"/>
            <a:ext cx="1238700" cy="1263898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6264521" y="3082036"/>
            <a:ext cx="574926" cy="542663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6551984" y="3063674"/>
            <a:ext cx="574926" cy="542663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5387312" y="1308940"/>
            <a:ext cx="14173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cap="small" dirty="0" smtClean="0"/>
              <a:t>1570 - 1587</a:t>
            </a:r>
            <a:endParaRPr lang="en-US" sz="2000" b="1" cap="small" dirty="0"/>
          </a:p>
        </p:txBody>
      </p:sp>
    </p:spTree>
    <p:extLst>
      <p:ext uri="{BB962C8B-B14F-4D97-AF65-F5344CB8AC3E}">
        <p14:creationId xmlns:p14="http://schemas.microsoft.com/office/powerpoint/2010/main" val="657430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63" presetClass="path" presetSubtype="0" repeatCount="1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4.44444E-6 L 0.1151 -0.00277 " pathEditMode="relative" rAng="0" ptsTypes="AA">
                                      <p:cBhvr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755" y="-139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7"/>
                                            </p:cond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9" presetID="42" presetClass="path" presetSubtype="0" repeatCount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-4.81481E-6 L -0.11406 0.00232 " pathEditMode="relative" rAng="0" ptsTypes="AA">
                                      <p:cBhvr>
                                        <p:cTn id="3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03" y="116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9"/>
                                            </p:cond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1" presetID="42" presetClass="path" presetSubtype="0" repeatCount="1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1.11022E-16 -4.81481E-6 L -0.11406 0.00232 " pathEditMode="relative" rAng="0" ptsTypes="AA">
                                      <p:cBhvr>
                                        <p:cTn id="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03" y="116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31"/>
                                            </p:cond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3" presetID="63" presetClass="path" presetSubtype="0" repeatCount="1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3.33333E-6 -4.44444E-6 L 0.1151 -0.00277 " pathEditMode="relative" rAng="0" ptsTypes="AA">
                                      <p:cBhvr>
                                        <p:cTn id="3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755" y="-139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33"/>
                                            </p:cond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24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4. </a:t>
            </a:r>
            <a:r>
              <a:rPr lang="en-US" dirty="0" err="1" smtClean="0"/>
              <a:t>Vigenère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Blaise de </a:t>
            </a:r>
            <a:r>
              <a:rPr lang="en-US" dirty="0" err="1" smtClean="0"/>
              <a:t>Vigenère</a:t>
            </a:r>
            <a:r>
              <a:rPr lang="en-US" dirty="0"/>
              <a:t> </a:t>
            </a:r>
            <a:r>
              <a:rPr lang="en-US" dirty="0" smtClean="0"/>
              <a:t>(1523 </a:t>
            </a:r>
            <a:r>
              <a:rPr lang="mr-IN" dirty="0" smtClean="0"/>
              <a:t>–</a:t>
            </a:r>
            <a:r>
              <a:rPr lang="en-US" dirty="0" smtClean="0"/>
              <a:t> 1596)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13808" y="2505508"/>
            <a:ext cx="3671455" cy="36714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37418" y="1690688"/>
            <a:ext cx="1922317" cy="29016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8120516" y="4592299"/>
            <a:ext cx="2556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cap="small" dirty="0" smtClean="0"/>
              <a:t>Blaise de </a:t>
            </a:r>
            <a:r>
              <a:rPr lang="en-US" cap="small" dirty="0" err="1" smtClean="0"/>
              <a:t>Vigenère</a:t>
            </a:r>
            <a:endParaRPr lang="en-US" cap="small" dirty="0"/>
          </a:p>
        </p:txBody>
      </p:sp>
    </p:spTree>
    <p:extLst>
      <p:ext uri="{BB962C8B-B14F-4D97-AF65-F5344CB8AC3E}">
        <p14:creationId xmlns:p14="http://schemas.microsoft.com/office/powerpoint/2010/main" val="1368464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5. Enigma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757555" cy="4351338"/>
          </a:xfrm>
        </p:spPr>
        <p:txBody>
          <a:bodyPr/>
          <a:lstStyle/>
          <a:p>
            <a:pPr marL="0" indent="0" algn="just">
              <a:buNone/>
            </a:pPr>
            <a:r>
              <a:rPr lang="en-US" dirty="0" smtClean="0"/>
              <a:t>Used by the </a:t>
            </a:r>
            <a:r>
              <a:rPr lang="en-US" dirty="0" err="1" smtClean="0"/>
              <a:t>german</a:t>
            </a:r>
            <a:r>
              <a:rPr lang="en-US" dirty="0" smtClean="0"/>
              <a:t> during world war II </a:t>
            </a:r>
          </a:p>
          <a:p>
            <a:pPr marL="0" indent="0" algn="just">
              <a:buNone/>
            </a:pPr>
            <a:r>
              <a:rPr lang="en-US" dirty="0" smtClean="0"/>
              <a:t>for secret communication</a:t>
            </a:r>
          </a:p>
          <a:p>
            <a:pPr marL="0" indent="0" algn="just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65208" y="1825625"/>
            <a:ext cx="3163455" cy="24413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6509" y="3242758"/>
            <a:ext cx="5344392" cy="27976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9000" y="1612900"/>
            <a:ext cx="2794000" cy="3632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5493046" y="4456894"/>
            <a:ext cx="1205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Alan Turing</a:t>
            </a:r>
            <a:endParaRPr lang="en-US" b="1" dirty="0"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1885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27268" y="1534027"/>
            <a:ext cx="2842757" cy="43513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4692537" y="5885365"/>
            <a:ext cx="3112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cap="small" dirty="0" smtClean="0"/>
              <a:t>The Code Book by Simon Singh</a:t>
            </a:r>
            <a:endParaRPr lang="en-US" cap="small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Want to know more?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6203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crack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Brute forcing : Trying every possible combination</a:t>
            </a:r>
          </a:p>
          <a:p>
            <a:endParaRPr lang="en-US" dirty="0"/>
          </a:p>
          <a:p>
            <a:r>
              <a:rPr lang="en-US" dirty="0" smtClean="0"/>
              <a:t>Frequency Analysis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email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98336" y="3487333"/>
            <a:ext cx="3362036" cy="268962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20508" y="3487332"/>
            <a:ext cx="4351141" cy="268962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101294" y="6127234"/>
            <a:ext cx="2556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cap="small" smtClean="0"/>
              <a:t>English</a:t>
            </a:r>
            <a:endParaRPr lang="en-US" cap="small" dirty="0"/>
          </a:p>
        </p:txBody>
      </p:sp>
      <p:sp>
        <p:nvSpPr>
          <p:cNvPr id="11" name="TextBox 10"/>
          <p:cNvSpPr txBox="1"/>
          <p:nvPr/>
        </p:nvSpPr>
        <p:spPr>
          <a:xfrm>
            <a:off x="6818018" y="6176961"/>
            <a:ext cx="2556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cap="small" dirty="0" smtClean="0"/>
              <a:t>French</a:t>
            </a:r>
            <a:endParaRPr lang="en-US" cap="small" dirty="0"/>
          </a:p>
        </p:txBody>
      </p:sp>
    </p:spTree>
    <p:extLst>
      <p:ext uri="{BB962C8B-B14F-4D97-AF65-F5344CB8AC3E}">
        <p14:creationId xmlns:p14="http://schemas.microsoft.com/office/powerpoint/2010/main" val="770965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crack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Dictionary attack : Encrypting words in a “dictionary” to see if one of them matches with the </a:t>
            </a:r>
            <a:r>
              <a:rPr lang="en-US" dirty="0" err="1" smtClean="0"/>
              <a:t>ciphertext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Man in the middle attack : Trying to intercept valuable information during secret communication</a:t>
            </a:r>
          </a:p>
          <a:p>
            <a:endParaRPr lang="en-US" dirty="0"/>
          </a:p>
          <a:p>
            <a:r>
              <a:rPr lang="en-US" dirty="0" smtClean="0"/>
              <a:t>Side-channel attack : Get information from the physical implementation of the cryptosystem (e.g. power consumption, timing information, electromagnetic leaks, </a:t>
            </a:r>
            <a:r>
              <a:rPr lang="mr-IN" dirty="0" smtClean="0"/>
              <a:t>…</a:t>
            </a:r>
            <a:r>
              <a:rPr lang="en-US" dirty="0" smtClean="0"/>
              <a:t>)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7237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Past experience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Hacking competition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 smtClean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My teacher and I organized a hacking competition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2015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H</a:t>
            </a:r>
            <a:r>
              <a:rPr lang="en-US" dirty="0" smtClean="0"/>
              <a:t>osted at college de bois-de-</a:t>
            </a:r>
            <a:r>
              <a:rPr lang="en-US" dirty="0" err="1" smtClean="0"/>
              <a:t>boulogne</a:t>
            </a:r>
            <a:endParaRPr lang="en-US" dirty="0" smtClean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For 2 days</a:t>
            </a: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5 schools participated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Roughly 20 challenges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Reverse engineering, forensics, cryptography, web, </a:t>
            </a:r>
            <a:r>
              <a:rPr lang="mr-IN" dirty="0" smtClean="0"/>
              <a:t>…</a:t>
            </a:r>
            <a:endParaRPr lang="en-US" dirty="0" smtClean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9259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Cryptography </a:t>
            </a:r>
            <a:r>
              <a:rPr lang="mr-IN" dirty="0" smtClean="0"/>
              <a:t>–</a:t>
            </a:r>
            <a:r>
              <a:rPr lang="en-US" dirty="0" smtClean="0"/>
              <a:t> Public-key encryption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Definition : When each party </a:t>
            </a:r>
            <a:r>
              <a:rPr lang="en-US" dirty="0"/>
              <a:t>is defined as a public/private key pair </a:t>
            </a:r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r>
              <a:rPr lang="en-US" dirty="0" smtClean="0"/>
              <a:t>Example of algorithms : </a:t>
            </a:r>
          </a:p>
          <a:p>
            <a:pPr lvl="1">
              <a:buFont typeface="Cambria" charset="0"/>
              <a:buChar char="⎻"/>
            </a:pPr>
            <a:r>
              <a:rPr lang="en-US" dirty="0" smtClean="0"/>
              <a:t>RSA (</a:t>
            </a:r>
            <a:r>
              <a:rPr lang="en-US" dirty="0" err="1" smtClean="0"/>
              <a:t>Rivest</a:t>
            </a:r>
            <a:r>
              <a:rPr lang="en-US" dirty="0" smtClean="0"/>
              <a:t>-Shamir-</a:t>
            </a:r>
            <a:r>
              <a:rPr lang="en-US" dirty="0" err="1" smtClean="0"/>
              <a:t>Adleman</a:t>
            </a:r>
            <a:r>
              <a:rPr lang="en-US" dirty="0" smtClean="0"/>
              <a:t>)</a:t>
            </a:r>
          </a:p>
          <a:p>
            <a:pPr lvl="1">
              <a:buFont typeface="Cambria" charset="0"/>
              <a:buChar char="⎻"/>
            </a:pPr>
            <a:r>
              <a:rPr lang="en-US" dirty="0" err="1" smtClean="0"/>
              <a:t>Diffie-hellman</a:t>
            </a:r>
            <a:r>
              <a:rPr lang="en-US" dirty="0" smtClean="0"/>
              <a:t> key exchange protocol (used for shared key communication)</a:t>
            </a:r>
          </a:p>
          <a:p>
            <a:pPr lvl="1">
              <a:buFont typeface="Cambria" charset="0"/>
              <a:buChar char="⎻"/>
            </a:pPr>
            <a:r>
              <a:rPr lang="en-US" dirty="0" smtClean="0"/>
              <a:t>DSS (Digital Signature Standard)</a:t>
            </a:r>
          </a:p>
          <a:p>
            <a:pPr lvl="1">
              <a:buFont typeface="Cambria" charset="0"/>
              <a:buChar char="⎻"/>
            </a:pPr>
            <a:r>
              <a:rPr lang="en-US" dirty="0" err="1" smtClean="0"/>
              <a:t>ElGamal</a:t>
            </a:r>
            <a:endParaRPr lang="en-US" dirty="0" smtClean="0"/>
          </a:p>
          <a:p>
            <a:pPr lvl="1">
              <a:buFont typeface="Cambria" charset="0"/>
              <a:buChar char="⎻"/>
            </a:pPr>
            <a:r>
              <a:rPr lang="en-US" dirty="0" smtClean="0"/>
              <a:t>Elliptic curve techniques</a:t>
            </a:r>
          </a:p>
          <a:p>
            <a:pPr>
              <a:buFont typeface="Cambria" charset="0"/>
              <a:buChar char="⎻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517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Cryptography - Public-key scheme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466850" y="2657475"/>
            <a:ext cx="1895475" cy="189547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Alice</a:t>
            </a:r>
            <a:endParaRPr lang="en-US" sz="2400" dirty="0"/>
          </a:p>
        </p:txBody>
      </p:sp>
      <p:sp>
        <p:nvSpPr>
          <p:cNvPr id="5" name="Rectangle 4"/>
          <p:cNvSpPr/>
          <p:nvPr/>
        </p:nvSpPr>
        <p:spPr>
          <a:xfrm>
            <a:off x="8448675" y="2643187"/>
            <a:ext cx="1895475" cy="189547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Bob</a:t>
            </a:r>
            <a:endParaRPr lang="en-US" sz="2400" dirty="0"/>
          </a:p>
        </p:txBody>
      </p:sp>
      <p:cxnSp>
        <p:nvCxnSpPr>
          <p:cNvPr id="7" name="Straight Arrow Connector 6"/>
          <p:cNvCxnSpPr>
            <a:stCxn id="4" idx="3"/>
            <a:endCxn id="5" idx="1"/>
          </p:cNvCxnSpPr>
          <p:nvPr/>
        </p:nvCxnSpPr>
        <p:spPr>
          <a:xfrm flipV="1">
            <a:off x="3362325" y="3590925"/>
            <a:ext cx="5086350" cy="14288"/>
          </a:xfrm>
          <a:prstGeom prst="straightConnector1">
            <a:avLst/>
          </a:prstGeom>
          <a:ln w="228600">
            <a:solidFill>
              <a:srgbClr val="5B9BD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5334000" y="4867275"/>
            <a:ext cx="1143000" cy="1143000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Eve</a:t>
            </a:r>
            <a:endParaRPr lang="en-US" dirty="0"/>
          </a:p>
        </p:txBody>
      </p:sp>
      <p:cxnSp>
        <p:nvCxnSpPr>
          <p:cNvPr id="10" name="Straight Arrow Connector 9"/>
          <p:cNvCxnSpPr>
            <a:endCxn id="8" idx="0"/>
          </p:cNvCxnSpPr>
          <p:nvPr/>
        </p:nvCxnSpPr>
        <p:spPr>
          <a:xfrm>
            <a:off x="5905499" y="3485720"/>
            <a:ext cx="1" cy="1381555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34000" y1="71667" x2="34000" y2="71667"/>
                        <a14:foregroundMark x1="36667" y1="50333" x2="36667" y2="50333"/>
                        <a14:foregroundMark x1="36667" y1="38333" x2="36667" y2="38333"/>
                        <a14:foregroundMark x1="69667" y1="52333" x2="69667" y2="52333"/>
                        <a14:foregroundMark x1="68667" y1="35667" x2="68667" y2="35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24561" y="5557836"/>
            <a:ext cx="452439" cy="452439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06695" y="4086588"/>
            <a:ext cx="541380" cy="73159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62440" y="4298870"/>
            <a:ext cx="229889" cy="30703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6" cstate="email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8497389" flipV="1">
            <a:off x="3121928" y="3288948"/>
            <a:ext cx="714114" cy="65979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 cstate="email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8497389" flipV="1">
            <a:off x="3121572" y="3282674"/>
            <a:ext cx="714114" cy="65979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32572" y="2681345"/>
            <a:ext cx="822960" cy="45720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32572" y="2461789"/>
            <a:ext cx="822960" cy="463296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812" y="2681345"/>
            <a:ext cx="822960" cy="45720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812" y="2461789"/>
            <a:ext cx="822960" cy="463296"/>
          </a:xfrm>
          <a:prstGeom prst="rect">
            <a:avLst/>
          </a:prstGeom>
        </p:spPr>
      </p:pic>
      <p:sp>
        <p:nvSpPr>
          <p:cNvPr id="33" name="Rounded Rectangular Callout 32"/>
          <p:cNvSpPr/>
          <p:nvPr/>
        </p:nvSpPr>
        <p:spPr>
          <a:xfrm>
            <a:off x="2816309" y="2001380"/>
            <a:ext cx="1122149" cy="751840"/>
          </a:xfrm>
          <a:prstGeom prst="wedgeRoundRectCallou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Hey man what’s your public key?</a:t>
            </a:r>
            <a:endParaRPr lang="en-US" sz="1400" dirty="0"/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10" cstate="email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05659" y="2940478"/>
            <a:ext cx="1344182" cy="1344182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25731" y="2685506"/>
            <a:ext cx="822960" cy="45720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812" y="2461789"/>
            <a:ext cx="822960" cy="463296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10" cstate="email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23834" y="2954414"/>
            <a:ext cx="1344182" cy="1344182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11" cstate="email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28512" y="4848613"/>
            <a:ext cx="1391298" cy="1116843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812" y="2456793"/>
            <a:ext cx="822960" cy="463296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06695" y="4086299"/>
            <a:ext cx="541380" cy="731595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62440" y="4298581"/>
            <a:ext cx="229889" cy="307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32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3.7037E-6 L 0.40807 -0.00209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404" y="-116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5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-3.7037E-7 L 0.09948 -3.7037E-7 C 0.1289 0.00671 0.19922 -0.00347 0.19922 0.0044 C 0.19922 0.01204 0.19531 0.07338 0.19961 0.09931 L 0.19961 0.19931 " pathEditMode="relative" rAng="0" ptsTypes="AAAAA">
                                      <p:cBhvr>
                                        <p:cTn id="38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974" y="99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36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2.22222E-6 C -3.125E-6 0.03009 0.00078 0.15069 0.00078 0.18102 C 0.00078 0.18472 0.11446 0.18194 0.20769 0.18194 L 0.41602 0.18194 " pathEditMode="relative" rAng="0" ptsTypes="AAAA">
                                      <p:cBhvr>
                                        <p:cTn id="64" dur="4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794" y="91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4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52 -0.00092 L -0.0017 -0.00092 C 0.03255 0.16019 -0.01406 0.12338 -0.02071 0.13311 C -0.05065 0.1338 -0.4319 0.11181 -0.4319 0.13473 " pathEditMode="relative" rAng="0" ptsTypes="AAAA">
                                      <p:cBhvr>
                                        <p:cTn id="75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003" y="6782"/>
                                    </p:animMotion>
                                  </p:childTnLst>
                                </p:cTn>
                              </p:par>
                              <p:par>
                                <p:cTn id="76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78 1.85185E-6 C 0.0125 0.05949 0.025 0.13148 -0.01888 0.13379 C -0.06276 0.13634 -0.19792 0.13148 -0.22683 0.13287 C -0.2375 0.19815 -0.23281 0.33472 -0.23281 0.33541 " pathEditMode="relative" rAng="0" ptsTypes="AAAA">
                                      <p:cBhvr>
                                        <p:cTn id="77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029" y="167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5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-4.07407E-6 L -3.125E-6 -0.06088 C -3.125E-6 -0.08819 0.11472 -0.12176 0.20795 -0.12176 L 0.41602 -0.12176 " pathEditMode="relative" rAng="0" ptsTypes="AAAA">
                                      <p:cBhvr>
                                        <p:cTn id="91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794" y="-6088"/>
                                    </p:animMotion>
                                  </p:childTnLst>
                                </p:cTn>
                              </p:par>
                              <p:par>
                                <p:cTn id="92" presetID="5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-4.44444E-6 L -1.25E-6 -0.0618 C -1.25E-6 -0.08935 0.11511 -0.12338 0.2086 -0.12338 L 0.41719 -0.12338 " pathEditMode="relative" rAng="0" ptsTypes="AAAA">
                                      <p:cBhvr>
                                        <p:cTn id="93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859" y="-6181"/>
                                    </p:animMotion>
                                  </p:childTnLst>
                                </p:cTn>
                              </p:par>
                              <p:par>
                                <p:cTn id="94" presetID="5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-0.00046 L -3.125E-6 -0.06134 C -3.125E-6 -0.08865 0.11459 -0.12176 0.20782 -0.12176 C 0.21042 -0.02754 0.21016 -0.01134 0.20912 0.07362 " pathEditMode="relative" rAng="0" ptsTypes="AAAA">
                                      <p:cBhvr>
                                        <p:cTn id="95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95" y="-2361"/>
                                    </p:animMotion>
                                  </p:childTnLst>
                                </p:cTn>
                              </p:par>
                              <p:par>
                                <p:cTn id="96" presetID="5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-0.00069 L -3.125E-6 -0.06226 C -3.125E-6 -0.08958 0.11498 -0.12338 0.2086 -0.12338 C 0.2069 -0.02384 0.20677 -0.01736 0.20586 0.07315 " pathEditMode="relative" rAng="0" ptsTypes="AAAA">
                                      <p:cBhvr>
                                        <p:cTn id="97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30" y="-2454"/>
                                    </p:animMotion>
                                  </p:childTnLst>
                                </p:cTn>
                              </p:par>
                              <p:par>
                                <p:cTn id="9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5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2.22222E-6 C 0.00625 -0.12292 -0.07084 -0.22963 -0.17409 -0.23681 C -0.27253 -0.24607 -0.36511 -0.1632 -0.37123 -0.04422 C -0.37891 0.06643 -0.31433 0.16875 -0.22188 0.17662 C -0.13724 0.18194 -0.05703 0.11389 -0.05078 0.01111 C -0.0448 -0.08241 -0.0987 -0.17084 -0.17709 -0.17801 C -0.24948 -0.18357 -0.31732 -0.12662 -0.32188 -0.04028 C -0.32657 0.03657 -0.28347 0.11227 -0.21888 0.11574 C -0.16029 0.12129 -0.10469 0.07708 -0.10013 0.00717 C -0.09714 -0.05533 -0.12943 -0.11551 -0.18034 -0.11945 C -0.22487 -0.12292 -0.26953 -0.09005 -0.27253 -0.03658 C -0.27578 0.00949 -0.25274 0.05324 -0.21563 0.05694 C -0.1849 0.06088 -0.15248 0.04051 -0.15105 0.00393 C -0.14779 -0.02547 -0.16029 -0.05695 -0.18334 -0.06065 C -0.20183 -0.06065 -0.22019 -0.05301 -0.22344 -0.0331 C -0.22487 -0.02037 -0.22188 -0.00718 -0.21263 -0.00162 C -0.20795 2.22222E-6 -0.20482 2.22222E-6 -0.20013 -0.00162 " pathEditMode="relative" rAng="0" ptsTypes="AAAAAAAAAAAAAAAAA">
                                      <p:cBhvr>
                                        <p:cTn id="103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581" y="-3056"/>
                                    </p:animMotion>
                                  </p:childTnLst>
                                </p:cTn>
                              </p:par>
                              <p:par>
                                <p:cTn id="10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8" grpId="0" animBg="1"/>
      <p:bldP spid="33" grpId="0" animBg="1"/>
      <p:bldP spid="33" grpId="1" animBg="1"/>
      <p:bldP spid="33" grpId="2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Cryptography </a:t>
            </a:r>
            <a:r>
              <a:rPr lang="mr-IN" dirty="0" smtClean="0"/>
              <a:t>–</a:t>
            </a:r>
            <a:r>
              <a:rPr lang="en-US" dirty="0" smtClean="0"/>
              <a:t> Private-key encryption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Definition : When </a:t>
            </a:r>
            <a:r>
              <a:rPr lang="en-US" dirty="0"/>
              <a:t>the two </a:t>
            </a:r>
            <a:r>
              <a:rPr lang="en-US" dirty="0" smtClean="0"/>
              <a:t>parties </a:t>
            </a:r>
            <a:r>
              <a:rPr lang="en-US" dirty="0"/>
              <a:t>share the same </a:t>
            </a:r>
            <a:r>
              <a:rPr lang="en-US" dirty="0" smtClean="0"/>
              <a:t>key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Example of algorithms : </a:t>
            </a:r>
          </a:p>
          <a:p>
            <a:pPr lvl="1">
              <a:buFont typeface="Cambria" charset="0"/>
              <a:buChar char="⎻"/>
            </a:pPr>
            <a:r>
              <a:rPr lang="en-US" dirty="0" smtClean="0"/>
              <a:t>AES</a:t>
            </a:r>
          </a:p>
          <a:p>
            <a:pPr lvl="1">
              <a:buFont typeface="Cambria" charset="0"/>
              <a:buChar char="⎻"/>
            </a:pPr>
            <a:r>
              <a:rPr lang="en-US" dirty="0" smtClean="0"/>
              <a:t>DES</a:t>
            </a:r>
          </a:p>
          <a:p>
            <a:pPr lvl="1">
              <a:buFont typeface="Cambria" charset="0"/>
              <a:buChar char="⎻"/>
            </a:pPr>
            <a:r>
              <a:rPr lang="en-US" dirty="0" smtClean="0"/>
              <a:t>3DES</a:t>
            </a:r>
          </a:p>
          <a:p>
            <a:pPr lvl="1">
              <a:buFont typeface="Cambria" charset="0"/>
              <a:buChar char="⎻"/>
            </a:pPr>
            <a:r>
              <a:rPr lang="en-US" dirty="0" smtClean="0"/>
              <a:t>RC6</a:t>
            </a:r>
          </a:p>
          <a:p>
            <a:pPr lvl="1">
              <a:buFont typeface="Cambria" charset="0"/>
              <a:buChar char="⎻"/>
            </a:pPr>
            <a:r>
              <a:rPr lang="en-US" dirty="0" smtClean="0"/>
              <a:t>Blowfish</a:t>
            </a:r>
          </a:p>
          <a:p>
            <a:pPr lvl="1">
              <a:buFont typeface="Cambria" charset="0"/>
              <a:buChar char="⎻"/>
            </a:pPr>
            <a:r>
              <a:rPr lang="mr-IN" dirty="0" smtClean="0"/>
              <a:t>…</a:t>
            </a:r>
            <a:r>
              <a:rPr lang="en-US" dirty="0" smtClean="0"/>
              <a:t> (many of them)</a:t>
            </a:r>
          </a:p>
        </p:txBody>
      </p:sp>
    </p:spTree>
    <p:extLst>
      <p:ext uri="{BB962C8B-B14F-4D97-AF65-F5344CB8AC3E}">
        <p14:creationId xmlns:p14="http://schemas.microsoft.com/office/powerpoint/2010/main" val="354427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Cryptography </a:t>
            </a:r>
            <a:r>
              <a:rPr lang="mr-IN" dirty="0" smtClean="0"/>
              <a:t>–</a:t>
            </a:r>
            <a:r>
              <a:rPr lang="en-US" dirty="0" smtClean="0"/>
              <a:t> private-key scheme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466850" y="2657475"/>
            <a:ext cx="1895475" cy="189547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Alice</a:t>
            </a:r>
            <a:endParaRPr lang="en-US" sz="2400" dirty="0"/>
          </a:p>
        </p:txBody>
      </p:sp>
      <p:sp>
        <p:nvSpPr>
          <p:cNvPr id="5" name="Rectangle 4"/>
          <p:cNvSpPr/>
          <p:nvPr/>
        </p:nvSpPr>
        <p:spPr>
          <a:xfrm>
            <a:off x="8448675" y="2643187"/>
            <a:ext cx="1895475" cy="189547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Bob</a:t>
            </a:r>
            <a:endParaRPr lang="en-US" sz="2400" dirty="0"/>
          </a:p>
        </p:txBody>
      </p:sp>
      <p:cxnSp>
        <p:nvCxnSpPr>
          <p:cNvPr id="7" name="Straight Arrow Connector 6"/>
          <p:cNvCxnSpPr>
            <a:stCxn id="4" idx="3"/>
            <a:endCxn id="5" idx="1"/>
          </p:cNvCxnSpPr>
          <p:nvPr/>
        </p:nvCxnSpPr>
        <p:spPr>
          <a:xfrm flipV="1">
            <a:off x="3362325" y="3590925"/>
            <a:ext cx="5086350" cy="14288"/>
          </a:xfrm>
          <a:prstGeom prst="straightConnector1">
            <a:avLst/>
          </a:prstGeom>
          <a:ln w="228600">
            <a:solidFill>
              <a:srgbClr val="5B9BD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5334000" y="4867275"/>
            <a:ext cx="1143000" cy="1143000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Eve</a:t>
            </a:r>
            <a:endParaRPr lang="en-US" dirty="0"/>
          </a:p>
        </p:txBody>
      </p:sp>
      <p:cxnSp>
        <p:nvCxnSpPr>
          <p:cNvPr id="10" name="Straight Arrow Connector 9"/>
          <p:cNvCxnSpPr>
            <a:endCxn id="8" idx="0"/>
          </p:cNvCxnSpPr>
          <p:nvPr/>
        </p:nvCxnSpPr>
        <p:spPr>
          <a:xfrm>
            <a:off x="5905499" y="3485720"/>
            <a:ext cx="1" cy="1381555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34000" y1="71667" x2="34000" y2="71667"/>
                        <a14:foregroundMark x1="36667" y1="50333" x2="36667" y2="50333"/>
                        <a14:foregroundMark x1="36667" y1="38333" x2="36667" y2="38333"/>
                        <a14:foregroundMark x1="69667" y1="52333" x2="69667" y2="52333"/>
                        <a14:foregroundMark x1="68667" y1="35667" x2="68667" y2="35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24561" y="5557836"/>
            <a:ext cx="452439" cy="452439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06695" y="4086588"/>
            <a:ext cx="541380" cy="731595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32572" y="2681345"/>
            <a:ext cx="822960" cy="45720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32572" y="2461789"/>
            <a:ext cx="822960" cy="463296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812" y="2681345"/>
            <a:ext cx="822960" cy="45720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812" y="2461789"/>
            <a:ext cx="822960" cy="463296"/>
          </a:xfrm>
          <a:prstGeom prst="rect">
            <a:avLst/>
          </a:prstGeom>
        </p:spPr>
      </p:pic>
      <p:sp>
        <p:nvSpPr>
          <p:cNvPr id="33" name="Rounded Rectangular Callout 32"/>
          <p:cNvSpPr/>
          <p:nvPr/>
        </p:nvSpPr>
        <p:spPr>
          <a:xfrm>
            <a:off x="2816309" y="2001380"/>
            <a:ext cx="1122149" cy="751840"/>
          </a:xfrm>
          <a:prstGeom prst="wedgeRoundRectCallou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Hey man what’s your public key?</a:t>
            </a:r>
            <a:endParaRPr lang="en-US" sz="1400" dirty="0"/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7" cstate="email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05659" y="2940478"/>
            <a:ext cx="1344182" cy="1344182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25731" y="2685506"/>
            <a:ext cx="822960" cy="45720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812" y="2461789"/>
            <a:ext cx="822960" cy="463296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7" cstate="email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23834" y="2954414"/>
            <a:ext cx="1344182" cy="1344182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8" cstate="email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28512" y="4848613"/>
            <a:ext cx="1391298" cy="1116843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9" cstate="email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8497389" flipV="1">
            <a:off x="1386995" y="4122490"/>
            <a:ext cx="714114" cy="65979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62440" y="4298870"/>
            <a:ext cx="229889" cy="30703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9" cstate="email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8497389" flipV="1">
            <a:off x="1386994" y="4122203"/>
            <a:ext cx="714114" cy="65979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812" y="2456793"/>
            <a:ext cx="822960" cy="463296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06693" y="4086588"/>
            <a:ext cx="541380" cy="731595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9" cstate="email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8497389" flipV="1">
            <a:off x="1386994" y="4126993"/>
            <a:ext cx="714114" cy="65979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62440" y="4298581"/>
            <a:ext cx="229889" cy="307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332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6" dur="1000" fill="hold"/>
                                        <p:tgtEl>
                                          <p:spTgt spid="23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8" dur="1000" fill="hold"/>
                                        <p:tgtEl>
                                          <p:spTgt spid="39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3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0.00024 L 0.13385 -3.33333E-6 " pathEditMode="relative" rAng="0" ptsTypes="AA">
                                      <p:cBhvr>
                                        <p:cTn id="4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41" y="139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0.00023 L 0.13385 1.48148E-6 " pathEditMode="relative" rAng="0" ptsTypes="AA">
                                      <p:cBhvr>
                                        <p:cTn id="42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93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6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2.22222E-6 C -3.125E-6 0.03009 0.00078 0.15069 0.00078 0.18102 C 0.00078 0.18472 0.11446 0.18194 0.20769 0.18194 L 0.41602 0.18194 " pathEditMode="relative" rAng="0" ptsTypes="AAAA">
                                      <p:cBhvr>
                                        <p:cTn id="62" dur="4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794" y="91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4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52 -0.00092 L -0.0017 -0.00092 C 0.03255 0.16019 -0.01406 0.12338 -0.02071 0.13311 C -0.05065 0.1338 -0.4319 0.11181 -0.4319 0.13473 " pathEditMode="relative" rAng="0" ptsTypes="AAAA">
                                      <p:cBhvr>
                                        <p:cTn id="73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003" y="6782"/>
                                    </p:animMotion>
                                  </p:childTnLst>
                                </p:cTn>
                              </p:par>
                              <p:par>
                                <p:cTn id="74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78 1.85185E-6 C 0.0125 0.05949 0.025 0.13148 -0.01888 0.13379 C -0.06276 0.13634 -0.19792 0.13148 -0.22683 0.13287 C -0.2375 0.19815 -0.23281 0.33472 -0.23281 0.33541 " pathEditMode="relative" rAng="0" ptsTypes="AAAA">
                                      <p:cBhvr>
                                        <p:cTn id="75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042" y="167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5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-4.07407E-6 L -3.125E-6 -0.06088 C -3.125E-6 -0.08819 0.11472 -0.12176 0.20795 -0.12176 L 0.41602 -0.12176 " pathEditMode="relative" rAng="0" ptsTypes="AAAA">
                                      <p:cBhvr>
                                        <p:cTn id="89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794" y="-6088"/>
                                    </p:animMotion>
                                  </p:childTnLst>
                                </p:cTn>
                              </p:par>
                              <p:par>
                                <p:cTn id="90" presetID="5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-4.44444E-6 L -1.25E-6 -0.0618 C -1.25E-6 -0.08935 0.11511 -0.12338 0.2086 -0.12338 L 0.41719 -0.12338 " pathEditMode="relative" rAng="0" ptsTypes="AAAA">
                                      <p:cBhvr>
                                        <p:cTn id="91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859" y="-6181"/>
                                    </p:animMotion>
                                  </p:childTnLst>
                                </p:cTn>
                              </p:par>
                              <p:par>
                                <p:cTn id="92" presetID="5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3385 -3.33333E-6 L 0.13385 -0.0625 C 0.13385 -0.09051 0.24883 -0.12477 0.34231 -0.12477 L 0.55104 -0.12477 " pathEditMode="relative" rAng="0" ptsTypes="AAAA">
                                      <p:cBhvr>
                                        <p:cTn id="93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859" y="-6250"/>
                                    </p:animMotion>
                                  </p:childTnLst>
                                </p:cTn>
                              </p:par>
                              <p:par>
                                <p:cTn id="94" presetID="5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3.7037E-7 L -3.125E-6 -0.06088 C -3.125E-6 -0.08819 0.11446 -0.12107 0.20769 -0.12107 C 0.21029 -0.02708 0.20925 -0.00926 0.20821 0.07593 " pathEditMode="relative" rAng="0" ptsTypes="AAAA">
                                      <p:cBhvr>
                                        <p:cTn id="95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69" y="-2269"/>
                                    </p:animMotion>
                                  </p:childTnLst>
                                </p:cTn>
                              </p:par>
                              <p:par>
                                <p:cTn id="96" presetID="5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-0.00069 L -3.125E-6 -0.06226 C -3.125E-6 -0.08958 0.11498 -0.12338 0.2086 -0.12338 C 0.2069 -0.02384 0.20677 -0.01736 0.20586 0.07315 " pathEditMode="relative" rAng="0" ptsTypes="AAAA">
                                      <p:cBhvr>
                                        <p:cTn id="97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30" y="-2454"/>
                                    </p:animMotion>
                                  </p:childTnLst>
                                </p:cTn>
                              </p:par>
                              <p:par>
                                <p:cTn id="98" presetID="5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3385 -0.0007 L 0.13385 -0.06343 C 0.13385 -0.09121 0.2487 -0.12523 0.34219 -0.12523 C 0.34036 -0.02847 0.34023 -0.00023 0.34023 0.07662 " pathEditMode="relative" rAng="0" ptsTypes="AAAA">
                                      <p:cBhvr>
                                        <p:cTn id="99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17" y="-2361"/>
                                    </p:animMotion>
                                  </p:childTnLst>
                                </p:cTn>
                              </p:par>
                              <p:par>
                                <p:cTn id="10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5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2.22222E-6 C 0.00625 -0.12292 -0.07084 -0.22963 -0.17409 -0.23681 C -0.27253 -0.24607 -0.36511 -0.1632 -0.37123 -0.04422 C -0.37891 0.06643 -0.31433 0.16875 -0.22188 0.17662 C -0.13724 0.18194 -0.05703 0.11389 -0.05078 0.01111 C -0.0448 -0.08241 -0.0987 -0.17084 -0.17709 -0.17801 C -0.24948 -0.18357 -0.31732 -0.12662 -0.32188 -0.04028 C -0.32657 0.03657 -0.28347 0.11227 -0.21888 0.11574 C -0.16029 0.12129 -0.10469 0.07708 -0.10013 0.00717 C -0.09714 -0.05533 -0.12943 -0.11551 -0.18034 -0.11945 C -0.22487 -0.12292 -0.26953 -0.09005 -0.27253 -0.03658 C -0.27578 0.00949 -0.25274 0.05324 -0.21563 0.05694 C -0.1849 0.06088 -0.15248 0.04051 -0.15105 0.00393 C -0.14779 -0.02547 -0.16029 -0.05695 -0.18334 -0.06065 C -0.20183 -0.06065 -0.22019 -0.05301 -0.22344 -0.0331 C -0.22487 -0.02037 -0.22188 -0.00718 -0.21263 -0.00162 C -0.20795 2.22222E-6 -0.20482 2.22222E-6 -0.20013 -0.00162 " pathEditMode="relative" rAng="0" ptsTypes="AAAAAAAAAAAAAAAAA">
                                      <p:cBhvr>
                                        <p:cTn id="113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581" y="-30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3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4987 -0.1206 L 0.54987 -0.05949 C 0.54987 -0.03194 0.58802 0.00209 0.61901 0.00209 L 0.68828 0.00209 " pathEditMode="relative" rAng="0" ptsTypes="AAAA">
                                      <p:cBhvr>
                                        <p:cTn id="12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14" y="6134"/>
                                    </p:animMotion>
                                  </p:childTnLst>
                                </p:cTn>
                              </p:par>
                              <p:par>
                                <p:cTn id="126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7" dur="1000" fill="hold"/>
                                        <p:tgtEl>
                                          <p:spTgt spid="2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8" grpId="0" animBg="1"/>
      <p:bldP spid="33" grpId="0" animBg="1"/>
      <p:bldP spid="33" grpId="1" animBg="1"/>
      <p:bldP spid="33" grpId="2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RSA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Powerful algorithm based on the prime factorization problem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221181" y="2886955"/>
            <a:ext cx="26081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cap="small" dirty="0" smtClean="0"/>
              <a:t>Private-key encryption :</a:t>
            </a:r>
            <a:endParaRPr lang="en-US" sz="2000" b="1" cap="small" dirty="0"/>
          </a:p>
        </p:txBody>
      </p:sp>
      <p:sp>
        <p:nvSpPr>
          <p:cNvPr id="5" name="TextBox 4"/>
          <p:cNvSpPr txBox="1"/>
          <p:nvPr/>
        </p:nvSpPr>
        <p:spPr>
          <a:xfrm>
            <a:off x="6276974" y="2548664"/>
            <a:ext cx="28497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cap="small" dirty="0" smtClean="0"/>
              <a:t>One key for encryption (e)</a:t>
            </a:r>
            <a:endParaRPr lang="en-US" sz="2000" b="1" cap="small" dirty="0"/>
          </a:p>
        </p:txBody>
      </p:sp>
      <p:sp>
        <p:nvSpPr>
          <p:cNvPr id="6" name="TextBox 5"/>
          <p:cNvSpPr txBox="1"/>
          <p:nvPr/>
        </p:nvSpPr>
        <p:spPr>
          <a:xfrm>
            <a:off x="6276974" y="3216297"/>
            <a:ext cx="28725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cap="small" dirty="0" smtClean="0"/>
              <a:t>One key for decryption (d)</a:t>
            </a:r>
            <a:endParaRPr lang="en-US" sz="2000" b="1" cap="small" dirty="0"/>
          </a:p>
        </p:txBody>
      </p:sp>
      <p:sp>
        <p:nvSpPr>
          <p:cNvPr id="8" name="TextBox 7"/>
          <p:cNvSpPr txBox="1"/>
          <p:nvPr/>
        </p:nvSpPr>
        <p:spPr>
          <a:xfrm>
            <a:off x="5829299" y="2416078"/>
            <a:ext cx="4476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/>
              <a:t>{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843640" y="4439626"/>
                <a:ext cx="3334374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𝒄</m:t>
                      </m:r>
                      <m:r>
                        <a:rPr lang="en-US" sz="3200" b="1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≡</m:t>
                      </m:r>
                      <m:sSup>
                        <m:sSupPr>
                          <m:ctrlPr>
                            <a:rPr lang="en-US" sz="3200" b="1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sz="3200" b="1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𝒎</m:t>
                          </m:r>
                        </m:e>
                        <m:sup>
                          <m:r>
                            <a:rPr lang="en-US" sz="3200" b="1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𝒆</m:t>
                          </m:r>
                        </m:sup>
                      </m:sSup>
                      <m:r>
                        <a:rPr lang="en-US" sz="3200" b="1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(</m:t>
                      </m:r>
                      <m:r>
                        <a:rPr lang="en-US" sz="3200" b="1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𝒎𝒐𝒅</m:t>
                      </m:r>
                      <m:r>
                        <a:rPr lang="en-US" sz="3200" b="1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r>
                        <a:rPr lang="en-US" sz="3200" b="1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𝒏</m:t>
                      </m:r>
                      <m:r>
                        <a:rPr lang="en-US" sz="3200" b="1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en-US" sz="3200" b="1" dirty="0">
                  <a:latin typeface="Cambria Math" charset="0"/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3640" y="4439626"/>
                <a:ext cx="3334374" cy="584775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6543416" y="4439626"/>
                <a:ext cx="3444981" cy="62696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𝒎</m:t>
                      </m:r>
                      <m:r>
                        <a:rPr lang="en-US" sz="3200" b="1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≡</m:t>
                      </m:r>
                      <m:sSup>
                        <m:sSupPr>
                          <m:ctrlPr>
                            <a:rPr lang="en-US" sz="3200" b="1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sz="3200" b="1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𝒄</m:t>
                          </m:r>
                        </m:e>
                        <m:sup>
                          <m:r>
                            <a:rPr lang="en-US" sz="3200" b="1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𝒅</m:t>
                          </m:r>
                        </m:sup>
                      </m:sSup>
                      <m:r>
                        <a:rPr lang="en-US" sz="3200" b="1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(</m:t>
                      </m:r>
                      <m:r>
                        <a:rPr lang="en-US" sz="3200" b="1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𝒎𝒐𝒅</m:t>
                      </m:r>
                      <m:r>
                        <a:rPr lang="en-US" sz="3200" b="1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r>
                        <a:rPr lang="en-US" sz="3200" b="1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𝒏</m:t>
                      </m:r>
                      <m:r>
                        <a:rPr lang="en-US" sz="3200" b="1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en-US" sz="3200" b="1" dirty="0">
                  <a:latin typeface="Cambria Math" charset="0"/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3416" y="4439626"/>
                <a:ext cx="3444981" cy="62696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75327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/>
      <p:bldP spid="9" grpId="0"/>
      <p:bldP spid="10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RSA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is-IS" dirty="0" smtClean="0"/>
              <a:t>1024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is-IS" dirty="0" smtClean="0"/>
              <a:t>BIT KEY EXAMPLE </a:t>
            </a:r>
          </a:p>
          <a:p>
            <a:pPr marL="0" indent="0">
              <a:buNone/>
            </a:pPr>
            <a:endParaRPr lang="is-IS" dirty="0" smtClean="0"/>
          </a:p>
          <a:p>
            <a:pPr marL="0" indent="0">
              <a:buNone/>
            </a:pPr>
            <a:r>
              <a:rPr lang="is-IS" dirty="0" smtClean="0"/>
              <a:t>9812463842304212461238746123984762304123048612348761230462304876123451236542319489712368761234875123498123451236423745921374028761324801028394728364082735773260412384712037864082735601283740283764207835081234028376487250283764261203478623405876234085762345876234058761234087621348072364508723645871230487621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67250" y="5621483"/>
            <a:ext cx="2857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Note : This is an exponent </a:t>
            </a:r>
            <a:r>
              <a:rPr lang="mr-IN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4171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Rsa</a:t>
            </a:r>
            <a:r>
              <a:rPr lang="en-US" dirty="0" smtClean="0"/>
              <a:t> - demo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60307" y="2609833"/>
            <a:ext cx="6374604" cy="24400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6022349" y="2457436"/>
                <a:ext cx="3767380" cy="584775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𝒄</m:t>
                      </m:r>
                      <m:r>
                        <a:rPr lang="en-US" sz="3200" b="1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  ≡</m:t>
                      </m:r>
                      <m:sSup>
                        <m:sSupPr>
                          <m:ctrlPr>
                            <a:rPr lang="en-US" sz="3200" b="1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sz="3200" b="1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𝒎</m:t>
                          </m:r>
                        </m:e>
                        <m:sup>
                          <m:r>
                            <a:rPr lang="en-US" sz="3200" b="1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𝒆</m:t>
                          </m:r>
                        </m:sup>
                      </m:sSup>
                      <m:r>
                        <a:rPr lang="en-US" sz="3200" b="1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 (</m:t>
                      </m:r>
                      <m:r>
                        <a:rPr lang="en-US" sz="3200" b="1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𝒎𝒐𝒅</m:t>
                      </m:r>
                      <m:r>
                        <a:rPr lang="en-US" sz="3200" b="1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r>
                        <a:rPr lang="en-US" sz="3200" b="1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𝒏</m:t>
                      </m:r>
                      <m:r>
                        <a:rPr lang="en-US" sz="3200" b="1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en-US" sz="3200" b="1" dirty="0">
                  <a:solidFill>
                    <a:schemeClr val="bg1"/>
                  </a:solidFill>
                  <a:latin typeface="Cambria Math" charset="0"/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2349" y="2457436"/>
                <a:ext cx="3767380" cy="58477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6022349" y="3744352"/>
                <a:ext cx="3767380" cy="603435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𝒎</m:t>
                      </m:r>
                      <m:r>
                        <a:rPr lang="en-US" sz="3200" b="1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 ≡</m:t>
                      </m:r>
                      <m:sSup>
                        <m:sSupPr>
                          <m:ctrlPr>
                            <a:rPr lang="en-US" sz="3200" b="1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sz="3200" b="1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𝒄</m:t>
                          </m:r>
                        </m:e>
                        <m:sup>
                          <m:r>
                            <a:rPr lang="en-US" sz="3200" b="1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𝒅</m:t>
                          </m:r>
                        </m:sup>
                      </m:sSup>
                      <m:r>
                        <a:rPr lang="en-US" sz="3200" b="1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  (</m:t>
                      </m:r>
                      <m:r>
                        <a:rPr lang="en-US" sz="3200" b="1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𝒎𝒐𝒅</m:t>
                      </m:r>
                      <m:r>
                        <a:rPr lang="en-US" sz="3200" b="1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r>
                        <a:rPr lang="en-US" sz="3200" b="1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𝒏</m:t>
                      </m:r>
                      <m:r>
                        <a:rPr lang="en-US" sz="3200" b="1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en-US" sz="3200" b="1" dirty="0">
                  <a:solidFill>
                    <a:schemeClr val="bg1"/>
                  </a:solidFill>
                  <a:latin typeface="Cambria Math" charset="0"/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2349" y="3744352"/>
                <a:ext cx="3767380" cy="60343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74801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Cryptography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Common tools</a:t>
            </a:r>
          </a:p>
          <a:p>
            <a:pPr marL="0" indent="0">
              <a:buNone/>
            </a:pPr>
            <a:endParaRPr lang="en-US" dirty="0"/>
          </a:p>
          <a:p>
            <a:pPr>
              <a:buFont typeface="Cambria" charset="0"/>
              <a:buChar char="⎻"/>
            </a:pPr>
            <a:r>
              <a:rPr lang="en-US" dirty="0" err="1" smtClean="0"/>
              <a:t>Yafu</a:t>
            </a:r>
            <a:r>
              <a:rPr lang="en-US" dirty="0" smtClean="0"/>
              <a:t> : integer factorization</a:t>
            </a:r>
          </a:p>
          <a:p>
            <a:pPr>
              <a:buFont typeface="Cambria" charset="0"/>
              <a:buChar char="⎻"/>
            </a:pPr>
            <a:endParaRPr lang="en-US" dirty="0" smtClean="0"/>
          </a:p>
          <a:p>
            <a:pPr>
              <a:buFont typeface="Cambria" charset="0"/>
              <a:buChar char="⎻"/>
            </a:pPr>
            <a:r>
              <a:rPr lang="en-US" dirty="0" err="1" smtClean="0"/>
              <a:t>Cryptool</a:t>
            </a:r>
            <a:r>
              <a:rPr lang="en-US" dirty="0" smtClean="0"/>
              <a:t> : cryptanalysis framework</a:t>
            </a:r>
          </a:p>
          <a:p>
            <a:pPr>
              <a:buFont typeface="Cambria" charset="0"/>
              <a:buChar char="⎻"/>
            </a:pPr>
            <a:endParaRPr lang="en-US" dirty="0" smtClean="0"/>
          </a:p>
          <a:p>
            <a:pPr>
              <a:buFont typeface="Cambria" charset="0"/>
              <a:buChar char="⎻"/>
            </a:pPr>
            <a:r>
              <a:rPr lang="en-US" dirty="0" smtClean="0"/>
              <a:t>Paper and pencil (with some way to automate algorithms)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1267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Hacking and its fields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dirty="0"/>
              <a:t>Steganography</a:t>
            </a:r>
          </a:p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r>
              <a:rPr lang="en-US" dirty="0" smtClean="0"/>
              <a:t>Cryptography</a:t>
            </a:r>
          </a:p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r>
              <a:rPr lang="en-US" b="1" dirty="0" smtClean="0"/>
              <a:t>Forensics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 smtClean="0"/>
              <a:t>Web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 smtClean="0"/>
              <a:t>Reverse Engineering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8628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033587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/>
              <a:t>Forensics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3359150"/>
            <a:ext cx="10515600" cy="1184275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3600" dirty="0" smtClean="0"/>
              <a:t>The practice of finding evidences within data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894513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Past experience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Hacking competition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55433" y="2387080"/>
            <a:ext cx="5887231" cy="39248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9500" b="81750" l="34000" r="6725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825888">
            <a:off x="3618753" y="856129"/>
            <a:ext cx="4180541" cy="4180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73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Forensics</a:t>
            </a:r>
            <a:endParaRPr lang="en-US" dirty="0"/>
          </a:p>
        </p:txBody>
      </p:sp>
      <p:pic>
        <p:nvPicPr>
          <p:cNvPr id="6146" name="Picture 2" descr="ttp://canadianinvestigations.com/wp-content/uploads/2013/08/Computer-forensics1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95108" y="1825625"/>
            <a:ext cx="5801784" cy="43513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0822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Forensics </a:t>
            </a:r>
            <a:r>
              <a:rPr lang="mr-IN" dirty="0" smtClean="0"/>
              <a:t>–</a:t>
            </a:r>
            <a:r>
              <a:rPr lang="en-US" dirty="0"/>
              <a:t> </a:t>
            </a:r>
            <a:r>
              <a:rPr lang="en-US" dirty="0" smtClean="0"/>
              <a:t>what is it used for?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Analyzing data on a computer (without altering the data)</a:t>
            </a:r>
          </a:p>
          <a:p>
            <a:endParaRPr lang="en-US" dirty="0" smtClean="0"/>
          </a:p>
          <a:p>
            <a:r>
              <a:rPr lang="en-US" dirty="0" smtClean="0"/>
              <a:t>Analyzing network packets</a:t>
            </a:r>
          </a:p>
          <a:p>
            <a:endParaRPr lang="en-US" dirty="0"/>
          </a:p>
          <a:p>
            <a:r>
              <a:rPr lang="en-US" dirty="0" smtClean="0"/>
              <a:t>Recovering lost data</a:t>
            </a:r>
          </a:p>
          <a:p>
            <a:endParaRPr lang="en-US" dirty="0"/>
          </a:p>
          <a:p>
            <a:r>
              <a:rPr lang="en-US" dirty="0" smtClean="0"/>
              <a:t>Finding encryption/decryption keys</a:t>
            </a:r>
          </a:p>
          <a:p>
            <a:endParaRPr lang="en-US" dirty="0"/>
          </a:p>
          <a:p>
            <a:r>
              <a:rPr lang="en-US" dirty="0" smtClean="0"/>
              <a:t>Finding plaintext password (i.e. not encrypted)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60113" y="2574457"/>
            <a:ext cx="4293687" cy="24895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19970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forensics - demo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09111" y="1825625"/>
            <a:ext cx="6973777" cy="43513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8617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forensics </a:t>
            </a:r>
            <a:r>
              <a:rPr lang="mr-IN" dirty="0"/>
              <a:t>–</a:t>
            </a:r>
            <a:r>
              <a:rPr lang="en-US" dirty="0"/>
              <a:t> “demo” 2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7072" y="1690688"/>
            <a:ext cx="6962140" cy="43513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40129" y="2122762"/>
            <a:ext cx="4532671" cy="3487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075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Forensics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Common tools</a:t>
            </a:r>
          </a:p>
          <a:p>
            <a:pPr marL="0" indent="0">
              <a:buNone/>
            </a:pPr>
            <a:endParaRPr lang="en-US" dirty="0"/>
          </a:p>
          <a:p>
            <a:pPr>
              <a:buFont typeface="Cambria" charset="0"/>
              <a:buChar char="⎻"/>
            </a:pPr>
            <a:r>
              <a:rPr lang="en-US" dirty="0" smtClean="0"/>
              <a:t>Wireshark : Network packet analyzer</a:t>
            </a:r>
          </a:p>
          <a:p>
            <a:pPr>
              <a:buFont typeface="Cambria" charset="0"/>
              <a:buChar char="⎻"/>
            </a:pPr>
            <a:r>
              <a:rPr lang="en-US" dirty="0" smtClean="0"/>
              <a:t>Volatility : Memory analyzer</a:t>
            </a:r>
          </a:p>
          <a:p>
            <a:pPr>
              <a:buFont typeface="Cambria" charset="0"/>
              <a:buChar char="⎻"/>
            </a:pPr>
            <a:r>
              <a:rPr lang="en-US" dirty="0" smtClean="0"/>
              <a:t>Digital forensics framework</a:t>
            </a:r>
          </a:p>
          <a:p>
            <a:pPr>
              <a:buFont typeface="Cambria" charset="0"/>
              <a:buChar char="⎻"/>
            </a:pPr>
            <a:r>
              <a:rPr lang="en-US" dirty="0" smtClean="0"/>
              <a:t>X-ways forensics</a:t>
            </a:r>
          </a:p>
          <a:p>
            <a:pPr>
              <a:buFont typeface="Cambria" charset="0"/>
              <a:buChar char="⎻"/>
            </a:pPr>
            <a:r>
              <a:rPr lang="en-US" dirty="0" smtClean="0"/>
              <a:t>Encase</a:t>
            </a:r>
          </a:p>
          <a:p>
            <a:pPr>
              <a:buFont typeface="Cambria" charset="0"/>
              <a:buChar char="⎻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7340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Hacking and its fields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dirty="0"/>
              <a:t>Steganography</a:t>
            </a:r>
          </a:p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r>
              <a:rPr lang="en-US" dirty="0" smtClean="0"/>
              <a:t>Cryptography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 smtClean="0"/>
              <a:t>Forensics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b="1" dirty="0" smtClean="0"/>
              <a:t>Web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 smtClean="0"/>
              <a:t>Reverse Engineering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6258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033587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/>
              <a:t>Web (hacking)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3359150"/>
            <a:ext cx="10515600" cy="1184275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3600" dirty="0" smtClean="0"/>
              <a:t>Finding vulnerabilities in a system through its web interface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455239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loud 10"/>
          <p:cNvSpPr/>
          <p:nvPr/>
        </p:nvSpPr>
        <p:spPr>
          <a:xfrm>
            <a:off x="1264270" y="152400"/>
            <a:ext cx="10277475" cy="6515100"/>
          </a:xfrm>
          <a:prstGeom prst="cloud">
            <a:avLst/>
          </a:prstGeom>
          <a:solidFill>
            <a:srgbClr val="41719C">
              <a:alpha val="87843"/>
            </a:srgbClr>
          </a:solidFill>
          <a:ln w="76200"/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</a:t>
            </a:r>
            <a:endParaRPr lang="en-US" dirty="0"/>
          </a:p>
        </p:txBody>
      </p:sp>
      <p:pic>
        <p:nvPicPr>
          <p:cNvPr id="7174" name="Picture 6" descr="ttp://ways2hack.com/wp-content/uploads/2015/02/sql-injection.gif"/>
          <p:cNvPicPr>
            <a:picLocks noGrp="1" noChangeAspect="1" noChangeArrowheads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06718" y="1312033"/>
            <a:ext cx="2201332" cy="22828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ttp://1.bp.blogspot.com/-7ZYNVkpqWys/VbDXqoTKTbI/AAAAAAAAAZw/GRAfXPmNO8g/s1600/xss.pn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12477" y="2950848"/>
            <a:ext cx="2742744" cy="13469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545297" y="3500735"/>
            <a:ext cx="7572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/>
              <a:t>SQLi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7978560" y="4297840"/>
            <a:ext cx="610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XSS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44974" y="3872398"/>
            <a:ext cx="2045516" cy="16272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extBox 8"/>
          <p:cNvSpPr txBox="1"/>
          <p:nvPr/>
        </p:nvSpPr>
        <p:spPr>
          <a:xfrm>
            <a:off x="5139094" y="5438051"/>
            <a:ext cx="10572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CSRF</a:t>
            </a:r>
            <a:endParaRPr lang="en-US" sz="1600" dirty="0"/>
          </a:p>
        </p:txBody>
      </p:sp>
      <p:pic>
        <p:nvPicPr>
          <p:cNvPr id="7178" name="Picture 10" descr="ttp://i1-news.softpedia-static.com/images/news2/Microsoft-Patches-Critical-Remote-Code-Execution-Glitch-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57897" y="1447043"/>
            <a:ext cx="1702759" cy="7990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8133665" y="2239683"/>
            <a:ext cx="10096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RCE</a:t>
            </a:r>
            <a:endParaRPr lang="en-US" sz="1400" dirty="0"/>
          </a:p>
        </p:txBody>
      </p:sp>
      <p:pic>
        <p:nvPicPr>
          <p:cNvPr id="7182" name="Picture 14" descr="ttp://ddosprogram.com/wp-content/uploads/2014/08/what-is-ddos.jpg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50493" y="1038234"/>
            <a:ext cx="1983757" cy="17303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5936282" y="2798495"/>
            <a:ext cx="933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DDOS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000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9" grpId="0"/>
      <p:bldP spid="10" grpId="0"/>
      <p:bldP spid="12" grpId="0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/>
          <p:cNvSpPr/>
          <p:nvPr/>
        </p:nvSpPr>
        <p:spPr>
          <a:xfrm>
            <a:off x="6463255" y="4942825"/>
            <a:ext cx="1527464" cy="152746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Ashley Madison  (2015)</a:t>
            </a:r>
          </a:p>
          <a:p>
            <a:pPr algn="ctr"/>
            <a:r>
              <a:rPr lang="en-US" sz="1200" dirty="0" smtClean="0"/>
              <a:t>37,000,000</a:t>
            </a:r>
            <a:endParaRPr lang="en-US" sz="12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hacking - what is it used for?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Almost every hack nowadays is a web hack </a:t>
            </a:r>
            <a:r>
              <a:rPr lang="mr-IN" dirty="0" smtClean="0"/>
              <a:t>–</a:t>
            </a:r>
            <a:r>
              <a:rPr lang="en-US" dirty="0" smtClean="0"/>
              <a:t> hack done through the web interface of a server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3540701" y="4364183"/>
            <a:ext cx="2208069" cy="220806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AOL </a:t>
            </a:r>
            <a:r>
              <a:rPr lang="en-US" dirty="0"/>
              <a:t>(</a:t>
            </a:r>
            <a:r>
              <a:rPr lang="en-US" dirty="0" smtClean="0"/>
              <a:t>2005)</a:t>
            </a:r>
          </a:p>
          <a:p>
            <a:pPr algn="ctr"/>
            <a:r>
              <a:rPr lang="en-US" dirty="0" smtClean="0"/>
              <a:t>92,000,000</a:t>
            </a:r>
          </a:p>
        </p:txBody>
      </p:sp>
      <p:sp>
        <p:nvSpPr>
          <p:cNvPr id="7" name="Oval 6"/>
          <p:cNvSpPr/>
          <p:nvPr/>
        </p:nvSpPr>
        <p:spPr>
          <a:xfrm>
            <a:off x="2826216" y="2885426"/>
            <a:ext cx="2485159" cy="24851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 smtClean="0"/>
              <a:t>Ebay</a:t>
            </a:r>
            <a:r>
              <a:rPr lang="en-US" sz="2000" dirty="0" smtClean="0"/>
              <a:t> </a:t>
            </a:r>
            <a:r>
              <a:rPr lang="en-US" sz="2000" dirty="0"/>
              <a:t>(</a:t>
            </a:r>
            <a:r>
              <a:rPr lang="en-US" sz="2000" dirty="0" smtClean="0"/>
              <a:t>2014)</a:t>
            </a:r>
          </a:p>
          <a:p>
            <a:pPr algn="ctr"/>
            <a:r>
              <a:rPr lang="en-US" sz="2000" dirty="0" smtClean="0"/>
              <a:t>145,000,000</a:t>
            </a:r>
            <a:endParaRPr lang="en-US" sz="2000" dirty="0"/>
          </a:p>
        </p:txBody>
      </p:sp>
      <p:sp>
        <p:nvSpPr>
          <p:cNvPr id="5" name="Oval 4"/>
          <p:cNvSpPr/>
          <p:nvPr/>
        </p:nvSpPr>
        <p:spPr>
          <a:xfrm>
            <a:off x="6656031" y="3429003"/>
            <a:ext cx="1870361" cy="18703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Sony (2011)</a:t>
            </a:r>
          </a:p>
          <a:p>
            <a:pPr algn="ctr"/>
            <a:r>
              <a:rPr lang="en-US" sz="1600" dirty="0" smtClean="0"/>
              <a:t>77,000,000</a:t>
            </a:r>
            <a:endParaRPr lang="en-US" sz="1600" dirty="0"/>
          </a:p>
        </p:txBody>
      </p:sp>
      <p:sp>
        <p:nvSpPr>
          <p:cNvPr id="6" name="Oval 5"/>
          <p:cNvSpPr/>
          <p:nvPr/>
        </p:nvSpPr>
        <p:spPr>
          <a:xfrm>
            <a:off x="4633695" y="2901878"/>
            <a:ext cx="2924610" cy="29246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Yahoo </a:t>
            </a:r>
            <a:r>
              <a:rPr lang="en-US" sz="2400" dirty="0"/>
              <a:t>(</a:t>
            </a:r>
            <a:r>
              <a:rPr lang="en-US" sz="2400" dirty="0" smtClean="0"/>
              <a:t>2014)</a:t>
            </a:r>
          </a:p>
          <a:p>
            <a:pPr algn="ctr"/>
            <a:r>
              <a:rPr lang="en-US" sz="2400" dirty="0" smtClean="0"/>
              <a:t>500,000,000</a:t>
            </a:r>
          </a:p>
        </p:txBody>
      </p:sp>
    </p:spTree>
    <p:extLst>
      <p:ext uri="{BB962C8B-B14F-4D97-AF65-F5344CB8AC3E}">
        <p14:creationId xmlns:p14="http://schemas.microsoft.com/office/powerpoint/2010/main" val="1146983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4" grpId="0" animBg="1"/>
      <p:bldP spid="7" grpId="0" animBg="1"/>
      <p:bldP spid="5" grpId="0" animBg="1"/>
      <p:bldP spid="6" grpId="0" animBg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hacking - 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 smtClean="0"/>
              <a:t>DDOS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dirty="0" smtClean="0"/>
              <a:t>RCE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CSRF</a:t>
            </a:r>
          </a:p>
          <a:p>
            <a:pPr marL="0" indent="0">
              <a:buNone/>
            </a:pP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XSS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 smtClean="0"/>
              <a:t>SQLi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59509" y="2151408"/>
            <a:ext cx="7386697" cy="3699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245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18059</TotalTime>
  <Words>3906</Words>
  <Application>Microsoft Macintosh PowerPoint</Application>
  <PresentationFormat>Widescreen</PresentationFormat>
  <Paragraphs>1258</Paragraphs>
  <Slides>157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157</vt:i4>
      </vt:variant>
    </vt:vector>
  </HeadingPairs>
  <TitlesOfParts>
    <vt:vector size="172" baseType="lpstr">
      <vt:lpstr>28 Days Later</vt:lpstr>
      <vt:lpstr>Abadi MT Condensed Extra Bold</vt:lpstr>
      <vt:lpstr>Arial Rounded MT Bold</vt:lpstr>
      <vt:lpstr>Beirut</vt:lpstr>
      <vt:lpstr>Calibri</vt:lpstr>
      <vt:lpstr>Cambria</vt:lpstr>
      <vt:lpstr>Cambria Math</vt:lpstr>
      <vt:lpstr>Century Gothic</vt:lpstr>
      <vt:lpstr>Mangal</vt:lpstr>
      <vt:lpstr>Meiryo</vt:lpstr>
      <vt:lpstr>Monaco</vt:lpstr>
      <vt:lpstr>MS Reference Sans Serif</vt:lpstr>
      <vt:lpstr>Wingdings</vt:lpstr>
      <vt:lpstr>Arial</vt:lpstr>
      <vt:lpstr>Office Theme</vt:lpstr>
      <vt:lpstr>Hacking : An Introduction</vt:lpstr>
      <vt:lpstr>Facebook hacking?</vt:lpstr>
      <vt:lpstr>Credit cards?</vt:lpstr>
      <vt:lpstr>whoami</vt:lpstr>
      <vt:lpstr>Knowledge in a nutshell</vt:lpstr>
      <vt:lpstr>Past experience</vt:lpstr>
      <vt:lpstr>Past experience</vt:lpstr>
      <vt:lpstr>Past experience</vt:lpstr>
      <vt:lpstr>Past experience</vt:lpstr>
      <vt:lpstr>Agenda</vt:lpstr>
      <vt:lpstr>But wait, why is hacking relevant?</vt:lpstr>
      <vt:lpstr>Disclaimer : This talk is only for educational purposes and I am not responsible for any harm done with what I’ll teach you today</vt:lpstr>
      <vt:lpstr>Definitions</vt:lpstr>
      <vt:lpstr>Definitions</vt:lpstr>
      <vt:lpstr>Definitions</vt:lpstr>
      <vt:lpstr>Something cool? To be a white hat hacker, you actually need to know black hat techniques (shhhhhh!)</vt:lpstr>
      <vt:lpstr>Definitions</vt:lpstr>
      <vt:lpstr>Definitions</vt:lpstr>
      <vt:lpstr>Facebook hacking?</vt:lpstr>
      <vt:lpstr>Definitions</vt:lpstr>
      <vt:lpstr>Definitions</vt:lpstr>
      <vt:lpstr>Basic Concepts</vt:lpstr>
      <vt:lpstr>How a computer works?</vt:lpstr>
      <vt:lpstr>How a computer works?</vt:lpstr>
      <vt:lpstr>How can we see characters then?</vt:lpstr>
      <vt:lpstr>How does mcgill appear in a computer?</vt:lpstr>
      <vt:lpstr>PowerPoint Presentation</vt:lpstr>
      <vt:lpstr>So how does mcgill appear in a computer?</vt:lpstr>
      <vt:lpstr>And now, how order can exist then?</vt:lpstr>
      <vt:lpstr>Memory organization</vt:lpstr>
      <vt:lpstr>What about files?</vt:lpstr>
      <vt:lpstr>Networking 101</vt:lpstr>
      <vt:lpstr>Networking 101</vt:lpstr>
      <vt:lpstr>Not quite exact … computers have addresses but also have ports</vt:lpstr>
      <vt:lpstr>Networking 101</vt:lpstr>
      <vt:lpstr>Networking 101</vt:lpstr>
      <vt:lpstr>Networking 101</vt:lpstr>
      <vt:lpstr>Networking 101 - Definitions</vt:lpstr>
      <vt:lpstr>Website in a nutshell</vt:lpstr>
      <vt:lpstr>Penetration testing workflow</vt:lpstr>
      <vt:lpstr>Penetration testing workflow</vt:lpstr>
      <vt:lpstr>Penetration testing workflow</vt:lpstr>
      <vt:lpstr>Penetration testing workflow</vt:lpstr>
      <vt:lpstr>Penetration testing workflow</vt:lpstr>
      <vt:lpstr>Penetration testing workflow</vt:lpstr>
      <vt:lpstr>Penetration testing workflow</vt:lpstr>
      <vt:lpstr>Penetration testing workflow</vt:lpstr>
      <vt:lpstr>Penetration testing workflow</vt:lpstr>
      <vt:lpstr>Penetration testing workflow</vt:lpstr>
      <vt:lpstr>Penetration testing workflow</vt:lpstr>
      <vt:lpstr>Penetration testing workflow</vt:lpstr>
      <vt:lpstr>Penetration testing workflow</vt:lpstr>
      <vt:lpstr>Penetration testing workflow</vt:lpstr>
      <vt:lpstr>What is anonymous?</vt:lpstr>
      <vt:lpstr>Hacking</vt:lpstr>
      <vt:lpstr>Triangle of information security</vt:lpstr>
      <vt:lpstr>Hacking and its fields</vt:lpstr>
      <vt:lpstr>Steganography</vt:lpstr>
      <vt:lpstr>Steganography</vt:lpstr>
      <vt:lpstr>Steganography – History</vt:lpstr>
      <vt:lpstr>Secret writing</vt:lpstr>
      <vt:lpstr>Microdots</vt:lpstr>
      <vt:lpstr>Nowadays</vt:lpstr>
      <vt:lpstr>Steganography - Demo</vt:lpstr>
      <vt:lpstr>Steganography</vt:lpstr>
      <vt:lpstr>Hacking and its fields</vt:lpstr>
      <vt:lpstr>Cryptography</vt:lpstr>
      <vt:lpstr>Cryptography</vt:lpstr>
      <vt:lpstr>Cryptography</vt:lpstr>
      <vt:lpstr>Let me tell you a story, the story of cryptography</vt:lpstr>
      <vt:lpstr>1. The Spartan Scytale</vt:lpstr>
      <vt:lpstr>2. Caesar cipher</vt:lpstr>
      <vt:lpstr>2. Caesar cipher</vt:lpstr>
      <vt:lpstr>3. The cipher of Mary Queen of Scots</vt:lpstr>
      <vt:lpstr>4. Vigenère</vt:lpstr>
      <vt:lpstr>5. Enigma</vt:lpstr>
      <vt:lpstr>Want to know more?</vt:lpstr>
      <vt:lpstr>How to crack</vt:lpstr>
      <vt:lpstr>How to crack</vt:lpstr>
      <vt:lpstr>Cryptography – Public-key encryption</vt:lpstr>
      <vt:lpstr>Cryptography - Public-key scheme</vt:lpstr>
      <vt:lpstr>Cryptography – Private-key encryption</vt:lpstr>
      <vt:lpstr>Cryptography – private-key scheme</vt:lpstr>
      <vt:lpstr>RSA</vt:lpstr>
      <vt:lpstr>RSA</vt:lpstr>
      <vt:lpstr>Rsa - demo</vt:lpstr>
      <vt:lpstr>Cryptography</vt:lpstr>
      <vt:lpstr>Hacking and its fields</vt:lpstr>
      <vt:lpstr>Forensics</vt:lpstr>
      <vt:lpstr>Forensics</vt:lpstr>
      <vt:lpstr>Forensics – what is it used for?</vt:lpstr>
      <vt:lpstr>Network forensics - demo</vt:lpstr>
      <vt:lpstr>Network forensics – “demo” 2</vt:lpstr>
      <vt:lpstr>Forensics</vt:lpstr>
      <vt:lpstr>Hacking and its fields</vt:lpstr>
      <vt:lpstr>Web (hacking)</vt:lpstr>
      <vt:lpstr>Web</vt:lpstr>
      <vt:lpstr>Web hacking - what is it used for?</vt:lpstr>
      <vt:lpstr>Web hacking - Topics</vt:lpstr>
      <vt:lpstr>DDOS</vt:lpstr>
      <vt:lpstr>DDOS</vt:lpstr>
      <vt:lpstr>Web hacking - Topics</vt:lpstr>
      <vt:lpstr>RCE</vt:lpstr>
      <vt:lpstr>Web hacking - Topics</vt:lpstr>
      <vt:lpstr>CSRF</vt:lpstr>
      <vt:lpstr>Web hacking - Topics</vt:lpstr>
      <vt:lpstr>XSS</vt:lpstr>
      <vt:lpstr>Types of xss attacks</vt:lpstr>
      <vt:lpstr>Types of xss attacks</vt:lpstr>
      <vt:lpstr>How does it work?</vt:lpstr>
      <vt:lpstr>How does it work?</vt:lpstr>
      <vt:lpstr>How does it work?</vt:lpstr>
      <vt:lpstr>XSS - demo</vt:lpstr>
      <vt:lpstr>Web hacking - Topics</vt:lpstr>
      <vt:lpstr>First, what is sql?</vt:lpstr>
      <vt:lpstr>SQL</vt:lpstr>
      <vt:lpstr>SQL engines</vt:lpstr>
      <vt:lpstr>SQLi</vt:lpstr>
      <vt:lpstr>Common SQLi commands</vt:lpstr>
      <vt:lpstr>SQLi – Basic examples</vt:lpstr>
      <vt:lpstr>Web</vt:lpstr>
      <vt:lpstr>Hacking and its fields</vt:lpstr>
      <vt:lpstr>Reverse engineering</vt:lpstr>
      <vt:lpstr>Reverse engineering</vt:lpstr>
      <vt:lpstr>Reverse engineering</vt:lpstr>
      <vt:lpstr>Reverse engineering – what is it used for?</vt:lpstr>
      <vt:lpstr>Welcome to the world of </vt:lpstr>
      <vt:lpstr>Types of memory</vt:lpstr>
      <vt:lpstr>Types of memory</vt:lpstr>
      <vt:lpstr>Types of memory</vt:lpstr>
      <vt:lpstr>PowerPoint Presentation</vt:lpstr>
      <vt:lpstr>x86 assembly instructions</vt:lpstr>
      <vt:lpstr>x86 assembly instructions</vt:lpstr>
      <vt:lpstr>x86 assembly instructions</vt:lpstr>
      <vt:lpstr>x86 assembly instructions</vt:lpstr>
      <vt:lpstr>Static reverse engineering example</vt:lpstr>
      <vt:lpstr>Static reverse engineering example</vt:lpstr>
      <vt:lpstr>dynamic reverse engineering example</vt:lpstr>
      <vt:lpstr>dynamic reverse engineering example</vt:lpstr>
      <vt:lpstr>dynamic reverse engineering example</vt:lpstr>
      <vt:lpstr>dynamic reverse engineering example</vt:lpstr>
      <vt:lpstr>dynamic reverse engineering example</vt:lpstr>
      <vt:lpstr>Reverse engineering</vt:lpstr>
      <vt:lpstr>Let’s hack!</vt:lpstr>
      <vt:lpstr>Challenges</vt:lpstr>
      <vt:lpstr>Hints</vt:lpstr>
      <vt:lpstr>black_hole.jpg</vt:lpstr>
      <vt:lpstr>flag.bmp (and png.png)</vt:lpstr>
      <vt:lpstr>ilovec++</vt:lpstr>
      <vt:lpstr>windows.exe</vt:lpstr>
      <vt:lpstr>windows.exe</vt:lpstr>
      <vt:lpstr>challenge3 (and challenge4)</vt:lpstr>
      <vt:lpstr>magic_number2 and pwndre_auth</vt:lpstr>
      <vt:lpstr>What’s next?</vt:lpstr>
      <vt:lpstr>How to practice</vt:lpstr>
      <vt:lpstr>Good references</vt:lpstr>
      <vt:lpstr>Thank you for listening!</vt:lpstr>
    </vt:vector>
  </TitlesOfParts>
  <Company/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HACKING : AN INTRODUCTION</dc:title>
  <dc:creator>André Vallières</dc:creator>
  <cp:lastModifiedBy>Andre Vallieres</cp:lastModifiedBy>
  <cp:revision>227</cp:revision>
  <dcterms:created xsi:type="dcterms:W3CDTF">2016-10-28T06:30:16Z</dcterms:created>
  <dcterms:modified xsi:type="dcterms:W3CDTF">2016-11-15T22:07:19Z</dcterms:modified>
</cp:coreProperties>
</file>